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6" r:id="rId2"/>
    <p:sldId id="258" r:id="rId3"/>
    <p:sldId id="261" r:id="rId4"/>
    <p:sldId id="263" r:id="rId5"/>
    <p:sldId id="281" r:id="rId6"/>
    <p:sldId id="264" r:id="rId7"/>
    <p:sldId id="265" r:id="rId8"/>
    <p:sldId id="266" r:id="rId9"/>
    <p:sldId id="267" r:id="rId10"/>
    <p:sldId id="284" r:id="rId11"/>
    <p:sldId id="268" r:id="rId12"/>
    <p:sldId id="269" r:id="rId13"/>
    <p:sldId id="270" r:id="rId14"/>
    <p:sldId id="285" r:id="rId15"/>
    <p:sldId id="271" r:id="rId16"/>
    <p:sldId id="272" r:id="rId17"/>
    <p:sldId id="273" r:id="rId18"/>
    <p:sldId id="274" r:id="rId19"/>
    <p:sldId id="275" r:id="rId20"/>
    <p:sldId id="286" r:id="rId21"/>
    <p:sldId id="276" r:id="rId22"/>
    <p:sldId id="287" r:id="rId23"/>
    <p:sldId id="277" r:id="rId24"/>
    <p:sldId id="278" r:id="rId25"/>
    <p:sldId id="279" r:id="rId26"/>
    <p:sldId id="280" r:id="rId27"/>
    <p:sldId id="262" r:id="rId28"/>
    <p:sldId id="288" r:id="rId29"/>
  </p:sldIdLst>
  <p:sldSz cx="9144000" cy="6858000" type="screen4x3"/>
  <p:notesSz cx="6797675" cy="9926638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5B25"/>
    <a:srgbClr val="0A4B4B"/>
    <a:srgbClr val="5DA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397" autoAdjust="0"/>
    <p:restoredTop sz="94660"/>
  </p:normalViewPr>
  <p:slideViewPr>
    <p:cSldViewPr>
      <p:cViewPr varScale="1">
        <p:scale>
          <a:sx n="110" d="100"/>
          <a:sy n="110" d="100"/>
        </p:scale>
        <p:origin x="-2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38ACE-DBBE-42B6-8C0F-DE8B8F7EE217}" type="datetimeFigureOut">
              <a:rPr lang="bg-BG" smtClean="0"/>
              <a:t>29.09.18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F7C31-1AC4-47A8-ACB8-0C69A073008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6811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_template_2015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6862-E1CD-42D7-AD15-EF71EDB5E300}" type="datetimeFigureOut">
              <a:rPr lang="bg-BG" smtClean="0"/>
              <a:pPr/>
              <a:t>29.09.18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25AF-59FA-4BB6-A0ED-3FD55A921519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995937" y="476672"/>
            <a:ext cx="4608314" cy="4536653"/>
          </a:xfrm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6862-E1CD-42D7-AD15-EF71EDB5E300}" type="datetimeFigureOut">
              <a:rPr lang="bg-BG" smtClean="0"/>
              <a:pPr/>
              <a:t>29.09.18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25AF-59FA-4BB6-A0ED-3FD55A92151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6862-E1CD-42D7-AD15-EF71EDB5E300}" type="datetimeFigureOut">
              <a:rPr lang="bg-BG" smtClean="0"/>
              <a:pPr/>
              <a:t>29.09.18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25AF-59FA-4BB6-A0ED-3FD55A92151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1163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552450" y="3986213"/>
            <a:ext cx="7485063" cy="1081087"/>
          </a:xfrm>
        </p:spPr>
        <p:txBody>
          <a:bodyPr anchor="b"/>
          <a:lstStyle>
            <a:lvl1pPr>
              <a:lnSpc>
                <a:spcPct val="110000"/>
              </a:lnSpc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altLang="en-US" noProof="0" smtClean="0"/>
              <a:t>Titelmasterformat durch Klicken bearbeiten</a:t>
            </a:r>
          </a:p>
        </p:txBody>
      </p:sp>
      <p:sp>
        <p:nvSpPr>
          <p:cNvPr id="111632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52450" y="5022850"/>
            <a:ext cx="7475538" cy="704850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altLang="en-US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423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6862-E1CD-42D7-AD15-EF71EDB5E300}" type="datetimeFigureOut">
              <a:rPr lang="bg-BG" smtClean="0"/>
              <a:pPr/>
              <a:t>29.09.18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25AF-59FA-4BB6-A0ED-3FD55A921519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275856" y="1196752"/>
            <a:ext cx="4969172" cy="4824858"/>
          </a:xfrm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6862-E1CD-42D7-AD15-EF71EDB5E300}" type="datetimeFigureOut">
              <a:rPr lang="bg-BG" smtClean="0"/>
              <a:pPr/>
              <a:t>29.09.18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25AF-59FA-4BB6-A0ED-3FD55A92151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6862-E1CD-42D7-AD15-EF71EDB5E300}" type="datetimeFigureOut">
              <a:rPr lang="bg-BG" smtClean="0"/>
              <a:pPr/>
              <a:t>29.09.18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25AF-59FA-4BB6-A0ED-3FD55A92151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6862-E1CD-42D7-AD15-EF71EDB5E300}" type="datetimeFigureOut">
              <a:rPr lang="bg-BG" smtClean="0"/>
              <a:pPr/>
              <a:t>29.09.18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25AF-59FA-4BB6-A0ED-3FD55A92151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6862-E1CD-42D7-AD15-EF71EDB5E300}" type="datetimeFigureOut">
              <a:rPr lang="bg-BG" smtClean="0"/>
              <a:pPr/>
              <a:t>29.09.18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25AF-59FA-4BB6-A0ED-3FD55A92151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6862-E1CD-42D7-AD15-EF71EDB5E300}" type="datetimeFigureOut">
              <a:rPr lang="bg-BG" smtClean="0"/>
              <a:pPr/>
              <a:t>29.09.18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25AF-59FA-4BB6-A0ED-3FD55A92151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6862-E1CD-42D7-AD15-EF71EDB5E300}" type="datetimeFigureOut">
              <a:rPr lang="bg-BG" smtClean="0"/>
              <a:pPr/>
              <a:t>29.09.18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25AF-59FA-4BB6-A0ED-3FD55A92151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6862-E1CD-42D7-AD15-EF71EDB5E300}" type="datetimeFigureOut">
              <a:rPr lang="bg-BG" smtClean="0"/>
              <a:pPr/>
              <a:t>29.09.18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25AF-59FA-4BB6-A0ED-3FD55A92151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36862-E1CD-42D7-AD15-EF71EDB5E300}" type="datetimeFigureOut">
              <a:rPr lang="bg-BG" smtClean="0"/>
              <a:pPr/>
              <a:t>29.09.18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825AF-59FA-4BB6-A0ED-3FD55A921519}" type="slidenum">
              <a:rPr lang="bg-BG" smtClean="0"/>
              <a:pPr/>
              <a:t>‹#›</a:t>
            </a:fld>
            <a:endParaRPr lang="bg-BG"/>
          </a:p>
        </p:txBody>
      </p:sp>
      <p:pic>
        <p:nvPicPr>
          <p:cNvPr id="7" name="Picture 4" descr="2.jpg"/>
          <p:cNvPicPr>
            <a:picLocks/>
          </p:cNvPicPr>
          <p:nvPr userDrawn="1"/>
        </p:nvPicPr>
        <p:blipFill>
          <a:blip r:embed="rId14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62" y="381000"/>
            <a:ext cx="6400738" cy="153583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bg-BG" sz="3800" b="1" dirty="0" smtClean="0">
                <a:solidFill>
                  <a:srgbClr val="4F5B25"/>
                </a:solidFill>
                <a:latin typeface="Times New Roman" pitchFamily="18" charset="0"/>
                <a:cs typeface="Times New Roman" pitchFamily="18" charset="0"/>
              </a:rPr>
              <a:t>ТЕРАПЕВТИЧНО-СВЪРЗАНИ </a:t>
            </a:r>
            <a:r>
              <a:rPr lang="bg-BG" sz="3800" b="1" dirty="0">
                <a:solidFill>
                  <a:srgbClr val="4F5B25"/>
                </a:solidFill>
                <a:latin typeface="Times New Roman" pitchFamily="18" charset="0"/>
                <a:cs typeface="Times New Roman" pitchFamily="18" charset="0"/>
              </a:rPr>
              <a:t>МИЕЛОИДНИ НЕОПЛАЗИИ</a:t>
            </a:r>
            <a:r>
              <a:rPr lang="bg-BG" sz="3800" dirty="0">
                <a:solidFill>
                  <a:srgbClr val="4F5B2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3800" dirty="0">
                <a:solidFill>
                  <a:srgbClr val="4F5B2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3800" b="1" dirty="0">
                <a:solidFill>
                  <a:srgbClr val="4F5B25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bg-BG" sz="3800" dirty="0">
                <a:solidFill>
                  <a:srgbClr val="4F5B2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3800" dirty="0">
                <a:solidFill>
                  <a:srgbClr val="4F5B25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en-US" sz="3800" dirty="0" smtClean="0">
              <a:solidFill>
                <a:srgbClr val="4F5B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4231" y="2996952"/>
            <a:ext cx="655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000" b="1" dirty="0" smtClean="0"/>
          </a:p>
          <a:p>
            <a:pPr algn="ctr"/>
            <a:endParaRPr lang="en-US" sz="3000" b="1" dirty="0"/>
          </a:p>
          <a:p>
            <a:pPr algn="ctr"/>
            <a:r>
              <a:rPr lang="bg-BG" sz="3000" b="1" dirty="0" smtClean="0">
                <a:solidFill>
                  <a:srgbClr val="4F5B25"/>
                </a:solidFill>
                <a:latin typeface="Times New Roman" pitchFamily="18" charset="0"/>
                <a:cs typeface="Times New Roman" pitchFamily="18" charset="0"/>
              </a:rPr>
              <a:t>проф</a:t>
            </a:r>
            <a:r>
              <a:rPr lang="bg-BG" sz="3000" b="1" dirty="0">
                <a:solidFill>
                  <a:srgbClr val="4F5B25"/>
                </a:solidFill>
                <a:latin typeface="Times New Roman" pitchFamily="18" charset="0"/>
                <a:cs typeface="Times New Roman" pitchFamily="18" charset="0"/>
              </a:rPr>
              <a:t>. д-р Жанет </a:t>
            </a:r>
            <a:r>
              <a:rPr lang="bg-BG" sz="3000" b="1" dirty="0" smtClean="0">
                <a:solidFill>
                  <a:srgbClr val="4F5B25"/>
                </a:solidFill>
                <a:latin typeface="Times New Roman" pitchFamily="18" charset="0"/>
                <a:cs typeface="Times New Roman" pitchFamily="18" charset="0"/>
              </a:rPr>
              <a:t>Грудева</a:t>
            </a:r>
            <a:r>
              <a:rPr lang="en-US" sz="3000" b="1" dirty="0" smtClean="0">
                <a:solidFill>
                  <a:srgbClr val="4F5B25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g-BG" sz="3000" b="1" dirty="0" smtClean="0">
                <a:solidFill>
                  <a:srgbClr val="4F5B25"/>
                </a:solidFill>
                <a:latin typeface="Times New Roman" pitchFamily="18" charset="0"/>
                <a:cs typeface="Times New Roman" pitchFamily="18" charset="0"/>
              </a:rPr>
              <a:t>Попова</a:t>
            </a:r>
            <a:r>
              <a:rPr lang="bg-BG" sz="3000" b="1" dirty="0">
                <a:solidFill>
                  <a:srgbClr val="4F5B2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3000" b="1" dirty="0" err="1">
                <a:solidFill>
                  <a:srgbClr val="4F5B25"/>
                </a:solidFill>
                <a:latin typeface="Times New Roman" pitchFamily="18" charset="0"/>
                <a:cs typeface="Times New Roman" pitchFamily="18" charset="0"/>
              </a:rPr>
              <a:t>дм</a:t>
            </a:r>
            <a:endParaRPr lang="bg-BG" sz="3000" b="1" dirty="0">
              <a:solidFill>
                <a:srgbClr val="4F5B2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000" b="1" dirty="0" smtClean="0">
              <a:solidFill>
                <a:srgbClr val="4F5B2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sz="2400" b="1" dirty="0" smtClean="0">
                <a:solidFill>
                  <a:srgbClr val="4F5B25"/>
                </a:solidFill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bg-BG" sz="2400" b="1" dirty="0">
                <a:solidFill>
                  <a:srgbClr val="4F5B25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g-BG" sz="2400" b="1" dirty="0" smtClean="0">
                <a:solidFill>
                  <a:srgbClr val="4F5B25"/>
                </a:solidFill>
                <a:latin typeface="Times New Roman" pitchFamily="18" charset="0"/>
                <a:cs typeface="Times New Roman" pitchFamily="18" charset="0"/>
              </a:rPr>
              <a:t> МФ – Пловдив</a:t>
            </a:r>
            <a:endParaRPr lang="bg-BG" sz="2400" b="1" dirty="0">
              <a:solidFill>
                <a:srgbClr val="4F5B2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sz="2400" b="1" dirty="0" smtClean="0">
                <a:solidFill>
                  <a:srgbClr val="4F5B25"/>
                </a:solidFill>
                <a:latin typeface="Times New Roman" pitchFamily="18" charset="0"/>
                <a:cs typeface="Times New Roman" pitchFamily="18" charset="0"/>
              </a:rPr>
              <a:t>УМБАЛ „Св</a:t>
            </a:r>
            <a:r>
              <a:rPr lang="bg-BG" sz="2400" b="1" dirty="0">
                <a:solidFill>
                  <a:srgbClr val="4F5B25"/>
                </a:solidFill>
                <a:latin typeface="Times New Roman" pitchFamily="18" charset="0"/>
                <a:cs typeface="Times New Roman" pitchFamily="18" charset="0"/>
              </a:rPr>
              <a:t>. Георги</a:t>
            </a:r>
            <a:r>
              <a:rPr lang="bg-BG" sz="2400" b="1" dirty="0" smtClean="0">
                <a:solidFill>
                  <a:srgbClr val="4F5B25"/>
                </a:solidFill>
                <a:latin typeface="Times New Roman" pitchFamily="18" charset="0"/>
                <a:cs typeface="Times New Roman" pitchFamily="18" charset="0"/>
              </a:rPr>
              <a:t>“, </a:t>
            </a:r>
            <a:r>
              <a:rPr lang="bg-BG" sz="2400" b="1" dirty="0">
                <a:solidFill>
                  <a:srgbClr val="4F5B25"/>
                </a:solidFill>
                <a:latin typeface="Times New Roman" pitchFamily="18" charset="0"/>
                <a:cs typeface="Times New Roman" pitchFamily="18" charset="0"/>
              </a:rPr>
              <a:t>Пловдив</a:t>
            </a:r>
          </a:p>
          <a:p>
            <a:pPr algn="ctr"/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51720" y="908157"/>
            <a:ext cx="5976664" cy="7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bg-BG" sz="30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ЕТИОПАТОГЕНЕЗА</a:t>
            </a:r>
            <a:endParaRPr lang="bg-BG" sz="30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2276872"/>
            <a:ext cx="7668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П</a:t>
            </a:r>
            <a:r>
              <a:rPr lang="bg-BG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одсказва възможна генетична </a:t>
            </a: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предиспозиция, свързана с </a:t>
            </a:r>
            <a:r>
              <a:rPr lang="bg-BG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ДНК-възстановяващи/увреждащи </a:t>
            </a: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гени -</a:t>
            </a:r>
            <a:r>
              <a:rPr lang="bg-BG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BRCA1/2</a:t>
            </a: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bg-BG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TP53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bg-BG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bg-BG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Г</a:t>
            </a:r>
            <a:r>
              <a:rPr lang="bg-BG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енният полиморфизъм може </a:t>
            </a: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да афектира: </a:t>
            </a:r>
            <a:endParaRPr lang="bg-BG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Лекарствен метаболизъм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Л</a:t>
            </a:r>
            <a:r>
              <a:rPr lang="bg-BG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екарствен </a:t>
            </a: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транспорт или </a:t>
            </a:r>
            <a:endParaRPr lang="bg-BG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ДНК-възстановяващите </a:t>
            </a: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механизми</a:t>
            </a:r>
          </a:p>
        </p:txBody>
      </p:sp>
    </p:spTree>
    <p:extLst>
      <p:ext uri="{BB962C8B-B14F-4D97-AF65-F5344CB8AC3E}">
        <p14:creationId xmlns:p14="http://schemas.microsoft.com/office/powerpoint/2010/main" val="1931448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23728" y="437260"/>
            <a:ext cx="5976664" cy="7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bg-BG" sz="30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ЕТИОПАТОГЕНЕЗА</a:t>
            </a:r>
            <a:endParaRPr lang="bg-BG" sz="30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6234" y="1732836"/>
            <a:ext cx="7272808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bg-BG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234" y="1756756"/>
            <a:ext cx="7388254" cy="462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6031045"/>
            <a:ext cx="6408712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bg-BG" dirty="0">
                <a:latin typeface="Times New Roman"/>
                <a:ea typeface="Calibri"/>
                <a:cs typeface="Times New Roman"/>
              </a:rPr>
              <a:t>*  </a:t>
            </a:r>
            <a:r>
              <a:rPr lang="bg-BG" b="1" dirty="0">
                <a:latin typeface="Times New Roman"/>
                <a:ea typeface="Calibri"/>
                <a:cs typeface="Times New Roman"/>
              </a:rPr>
              <a:t>ТИ </a:t>
            </a:r>
            <a:r>
              <a:rPr lang="en-US" b="1" dirty="0">
                <a:latin typeface="Times New Roman"/>
                <a:ea typeface="Calibri"/>
                <a:cs typeface="Times New Roman"/>
              </a:rPr>
              <a:t>II </a:t>
            </a:r>
            <a:r>
              <a:rPr lang="bg-BG" b="1" dirty="0" err="1">
                <a:latin typeface="Times New Roman"/>
                <a:ea typeface="Calibri"/>
                <a:cs typeface="Times New Roman"/>
              </a:rPr>
              <a:t>инхибиторите</a:t>
            </a:r>
            <a:r>
              <a:rPr lang="bg-BG" b="1" dirty="0">
                <a:latin typeface="Times New Roman"/>
                <a:ea typeface="Calibri"/>
                <a:cs typeface="Times New Roman"/>
              </a:rPr>
              <a:t> могат да предизвикат и </a:t>
            </a:r>
            <a:r>
              <a:rPr lang="en-US" b="1" dirty="0">
                <a:latin typeface="Times New Roman"/>
                <a:ea typeface="Calibri"/>
                <a:cs typeface="Times New Roman"/>
              </a:rPr>
              <a:t>t-ALL </a:t>
            </a:r>
            <a:endParaRPr lang="bg-BG" sz="16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3305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39194" y="476672"/>
            <a:ext cx="5976664" cy="7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bg-BG" sz="30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ПАТОГЕНЕЗА</a:t>
            </a:r>
            <a:endParaRPr lang="bg-BG" sz="30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1122" y="2126090"/>
            <a:ext cx="7272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g-BG" sz="2800" dirty="0">
                <a:latin typeface="Times New Roman" pitchFamily="18" charset="0"/>
                <a:ea typeface="Calibri"/>
                <a:cs typeface="Times New Roman" pitchFamily="18" charset="0"/>
              </a:rPr>
              <a:t>Патогенезата на t-MNs включва</a:t>
            </a:r>
            <a:r>
              <a:rPr lang="bg-BG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endParaRPr lang="bg-BG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sz="2200" dirty="0">
                <a:latin typeface="Times New Roman" pitchFamily="18" charset="0"/>
                <a:ea typeface="Calibri"/>
                <a:cs typeface="Times New Roman" pitchFamily="18" charset="0"/>
              </a:rPr>
              <a:t>Директна индукция на фузионни онкогени </a:t>
            </a:r>
            <a:r>
              <a:rPr lang="bg-BG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=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bg-BG" sz="2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bg-BG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</a:t>
            </a:r>
            <a:r>
              <a:rPr lang="bg-BG" sz="2200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ТИ </a:t>
            </a:r>
            <a:r>
              <a:rPr lang="bg-BG" sz="2200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II инхибитори, </a:t>
            </a:r>
            <a:r>
              <a:rPr lang="bg-BG" sz="2200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Антитубулни агенти</a:t>
            </a:r>
            <a:endParaRPr lang="bg-BG" sz="2200" dirty="0">
              <a:solidFill>
                <a:srgbClr val="00B05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sz="2200" dirty="0">
                <a:latin typeface="Times New Roman" pitchFamily="18" charset="0"/>
                <a:ea typeface="Calibri"/>
                <a:cs typeface="Times New Roman" pitchFamily="18" charset="0"/>
              </a:rPr>
              <a:t>Индуциране на геномна </a:t>
            </a:r>
            <a:r>
              <a:rPr lang="bg-BG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нестабилност = 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bg-BG" sz="2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bg-BG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</a:t>
            </a:r>
            <a:r>
              <a:rPr lang="bg-BG" sz="2200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</a:t>
            </a:r>
            <a:r>
              <a:rPr lang="bg-BG" sz="2200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лкилатори</a:t>
            </a:r>
            <a:r>
              <a:rPr lang="bg-BG" sz="2200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ЛЛ на големи полета с  активен к.м</a:t>
            </a:r>
            <a:r>
              <a:rPr lang="bg-BG" sz="2200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bg-BG" sz="2200" dirty="0">
              <a:solidFill>
                <a:srgbClr val="00B05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sz="2200" dirty="0">
                <a:latin typeface="Times New Roman" pitchFamily="18" charset="0"/>
                <a:ea typeface="Calibri"/>
                <a:cs typeface="Times New Roman" pitchFamily="18" charset="0"/>
              </a:rPr>
              <a:t>Селекция на съществуващи </a:t>
            </a:r>
            <a:r>
              <a:rPr lang="en-US" sz="2200" dirty="0" err="1">
                <a:latin typeface="Times New Roman" pitchFamily="18" charset="0"/>
                <a:ea typeface="Calibri"/>
                <a:cs typeface="Times New Roman" pitchFamily="18" charset="0"/>
              </a:rPr>
              <a:t>Th</a:t>
            </a:r>
            <a:r>
              <a:rPr lang="bg-BG" sz="2200" dirty="0">
                <a:latin typeface="Times New Roman" pitchFamily="18" charset="0"/>
                <a:ea typeface="Calibri"/>
                <a:cs typeface="Times New Roman" pitchFamily="18" charset="0"/>
              </a:rPr>
              <a:t>-резистентни клетъчни </a:t>
            </a:r>
            <a:r>
              <a:rPr lang="bg-BG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клонове = </a:t>
            </a:r>
            <a:r>
              <a:rPr lang="bg-BG" sz="2200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Алкилатори</a:t>
            </a:r>
            <a:r>
              <a:rPr lang="bg-BG" sz="2200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А</a:t>
            </a:r>
            <a:r>
              <a:rPr lang="bg-BG" sz="2200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нтиметаболити</a:t>
            </a:r>
            <a:endParaRPr lang="bg-BG" sz="2200" dirty="0">
              <a:solidFill>
                <a:srgbClr val="00B05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305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23728" y="459608"/>
            <a:ext cx="5976664" cy="7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bg-BG" sz="30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ПАТОГЕНЕЗА</a:t>
            </a:r>
            <a:endParaRPr lang="bg-BG" sz="30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6234" y="1732836"/>
            <a:ext cx="7272808" cy="4547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endParaRPr lang="bg-BG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bg-BG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Пациенти </a:t>
            </a:r>
            <a:r>
              <a:rPr lang="bg-BG" sz="2000" dirty="0">
                <a:latin typeface="Times New Roman" pitchFamily="18" charset="0"/>
                <a:ea typeface="Calibri"/>
                <a:cs typeface="Times New Roman" pitchFamily="18" charset="0"/>
              </a:rPr>
              <a:t>с </a:t>
            </a:r>
            <a:r>
              <a:rPr lang="bg-BG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t-MNs = носители </a:t>
            </a:r>
            <a:r>
              <a:rPr lang="bg-BG" sz="2000" dirty="0">
                <a:latin typeface="Times New Roman" pitchFamily="18" charset="0"/>
                <a:ea typeface="Calibri"/>
                <a:cs typeface="Times New Roman" pitchFamily="18" charset="0"/>
              </a:rPr>
              <a:t>на </a:t>
            </a:r>
            <a:r>
              <a:rPr lang="bg-BG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повишен % </a:t>
            </a:r>
            <a:r>
              <a:rPr lang="bg-BG" sz="2000" dirty="0">
                <a:latin typeface="Times New Roman" pitchFamily="18" charset="0"/>
                <a:ea typeface="Calibri"/>
                <a:cs typeface="Times New Roman" pitchFamily="18" charset="0"/>
              </a:rPr>
              <a:t>унаследени </a:t>
            </a:r>
            <a:r>
              <a:rPr lang="bg-BG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мутации (17-21%), </a:t>
            </a:r>
            <a:r>
              <a:rPr lang="bg-BG" sz="2000" dirty="0">
                <a:latin typeface="Times New Roman" pitchFamily="18" charset="0"/>
                <a:ea typeface="Calibri"/>
                <a:cs typeface="Times New Roman" pitchFamily="18" charset="0"/>
              </a:rPr>
              <a:t>рискови за развитие на малигнено </a:t>
            </a:r>
            <a:r>
              <a:rPr lang="bg-BG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заболяване</a:t>
            </a:r>
            <a:r>
              <a:rPr lang="bg-BG" sz="2000" b="1" baseline="30000" dirty="0" smtClean="0">
                <a:latin typeface="Times New Roman" pitchFamily="18" charset="0"/>
                <a:ea typeface="Calibri"/>
                <a:cs typeface="Times New Roman" pitchFamily="18" charset="0"/>
              </a:rPr>
              <a:t>1</a:t>
            </a:r>
            <a:endParaRPr lang="bg-BG" sz="2000" b="1" baseline="30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bg-BG" sz="2000" dirty="0">
                <a:latin typeface="Times New Roman" pitchFamily="18" charset="0"/>
                <a:ea typeface="Calibri"/>
                <a:cs typeface="Times New Roman" pitchFamily="18" charset="0"/>
              </a:rPr>
              <a:t>При солидни </a:t>
            </a:r>
            <a:r>
              <a:rPr lang="bg-BG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тумори – честота 8,5-12,6%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bg-BG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При </a:t>
            </a:r>
            <a:r>
              <a:rPr lang="bg-BG" sz="2000" dirty="0">
                <a:latin typeface="Times New Roman" pitchFamily="18" charset="0"/>
                <a:ea typeface="Calibri"/>
                <a:cs typeface="Times New Roman" pitchFamily="18" charset="0"/>
              </a:rPr>
              <a:t>здравата популация </a:t>
            </a:r>
            <a:r>
              <a:rPr lang="bg-BG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- 1,2-7%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endParaRPr lang="bg-BG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endParaRPr lang="bg-BG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bg-BG" sz="1100" b="1" baseline="30000" dirty="0" smtClean="0">
                <a:latin typeface="Times New Roman" pitchFamily="18" charset="0"/>
                <a:ea typeface="Calibri"/>
                <a:cs typeface="Times New Roman" pitchFamily="18" charset="0"/>
              </a:rPr>
              <a:t>1</a:t>
            </a:r>
            <a:r>
              <a:rPr lang="en-US" sz="1100" dirty="0" smtClean="0"/>
              <a:t>Link </a:t>
            </a:r>
            <a:r>
              <a:rPr lang="en-US" sz="1100" dirty="0"/>
              <a:t>DC, </a:t>
            </a:r>
            <a:r>
              <a:rPr lang="en-US" sz="1100" dirty="0" err="1"/>
              <a:t>Schuettpelz</a:t>
            </a:r>
            <a:r>
              <a:rPr lang="en-US" sz="1100" dirty="0"/>
              <a:t> LG, Shen D, et al. Identification of a novel TP53 cancer susceptibility mutation through whole genome sequencing of a patient with therapy-related AML. JAMA 2011; 305:1568-1576</a:t>
            </a:r>
            <a:endParaRPr lang="bg-BG" sz="1100" dirty="0"/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endParaRPr lang="bg-BG" sz="11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305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23728" y="459608"/>
            <a:ext cx="5976664" cy="7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bg-BG" sz="30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ПАТОГЕНЕЗА</a:t>
            </a:r>
            <a:endParaRPr lang="bg-BG" sz="30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2125427"/>
            <a:ext cx="7272808" cy="4085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bg-BG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Проучването </a:t>
            </a:r>
            <a:r>
              <a:rPr lang="bg-BG" sz="2000" dirty="0">
                <a:latin typeface="Times New Roman" pitchFamily="18" charset="0"/>
                <a:ea typeface="Calibri"/>
                <a:cs typeface="Times New Roman" pitchFamily="18" charset="0"/>
              </a:rPr>
              <a:t>включва BARD1, BRCA1/2, CHEK2, PALPB2, TP53 </a:t>
            </a:r>
            <a:r>
              <a:rPr lang="bg-BG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8-10</a:t>
            </a:r>
            <a:endParaRPr lang="bg-BG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Symbol"/>
              <a:buChar char=""/>
            </a:pPr>
            <a:r>
              <a:rPr lang="bg-BG" sz="2000" dirty="0">
                <a:latin typeface="Times New Roman" pitchFamily="18" charset="0"/>
                <a:ea typeface="Calibri"/>
                <a:cs typeface="Times New Roman" pitchFamily="18" charset="0"/>
              </a:rPr>
              <a:t>Научните </a:t>
            </a:r>
            <a:r>
              <a:rPr lang="bg-BG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доказателства – в </a:t>
            </a:r>
            <a:r>
              <a:rPr lang="bg-BG" sz="2000" dirty="0">
                <a:latin typeface="Times New Roman" pitchFamily="18" charset="0"/>
                <a:ea typeface="Calibri"/>
                <a:cs typeface="Times New Roman" pitchFamily="18" charset="0"/>
              </a:rPr>
              <a:t>подкрепа на фактите, че </a:t>
            </a:r>
            <a:r>
              <a:rPr lang="bg-BG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bg-BG" sz="2000" dirty="0">
                <a:latin typeface="Times New Roman" pitchFamily="18" charset="0"/>
                <a:ea typeface="Calibri"/>
                <a:cs typeface="Times New Roman" pitchFamily="18" charset="0"/>
              </a:rPr>
              <a:t>t-MNs се </a:t>
            </a:r>
            <a:r>
              <a:rPr lang="bg-BG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асоциира с генетични </a:t>
            </a:r>
            <a:r>
              <a:rPr lang="bg-BG" sz="2000" dirty="0">
                <a:latin typeface="Times New Roman" pitchFamily="18" charset="0"/>
                <a:ea typeface="Calibri"/>
                <a:cs typeface="Times New Roman" pitchFamily="18" charset="0"/>
              </a:rPr>
              <a:t>отклонения, аналогични на тези при de novo AML /</a:t>
            </a:r>
            <a:r>
              <a:rPr lang="bg-BG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MDS</a:t>
            </a:r>
            <a:r>
              <a:rPr lang="bg-BG" sz="2000" b="1" baseline="30000" dirty="0">
                <a:latin typeface="Times New Roman" pitchFamily="18" charset="0"/>
                <a:ea typeface="Calibri"/>
                <a:cs typeface="Times New Roman" pitchFamily="18" charset="0"/>
              </a:rPr>
              <a:t>1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endParaRPr lang="bg-BG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endParaRPr lang="bg-BG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bg-BG" sz="1100" b="1" baseline="30000" dirty="0" smtClean="0">
                <a:latin typeface="Times New Roman" pitchFamily="18" charset="0"/>
                <a:ea typeface="Calibri"/>
                <a:cs typeface="Times New Roman" pitchFamily="18" charset="0"/>
              </a:rPr>
              <a:t>1</a:t>
            </a:r>
            <a:r>
              <a:rPr lang="en-US" sz="1100" dirty="0" smtClean="0"/>
              <a:t>Link </a:t>
            </a:r>
            <a:r>
              <a:rPr lang="en-US" sz="1100" dirty="0"/>
              <a:t>DC, </a:t>
            </a:r>
            <a:r>
              <a:rPr lang="en-US" sz="1100" dirty="0" err="1"/>
              <a:t>Schuettpelz</a:t>
            </a:r>
            <a:r>
              <a:rPr lang="en-US" sz="1100" dirty="0"/>
              <a:t> LG, Shen D, et al. Identification of a novel TP53 cancer susceptibility mutation through whole genome sequencing of a patient with therapy-related AML. JAMA 2011; 305:1568-1576</a:t>
            </a:r>
            <a:endParaRPr lang="bg-BG" sz="1100" dirty="0"/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endParaRPr lang="bg-BG" sz="11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17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23728" y="333251"/>
            <a:ext cx="5976664" cy="7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bg-BG" sz="30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ПАТОГЕНЕЗА</a:t>
            </a:r>
            <a:endParaRPr lang="bg-BG" sz="30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6234" y="1732836"/>
            <a:ext cx="7272808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bg-BG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84784"/>
            <a:ext cx="7172642" cy="453650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835696" y="6200050"/>
            <a:ext cx="7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Включени</a:t>
            </a:r>
            <a:r>
              <a:rPr lang="ru-RU" b="1" dirty="0"/>
              <a:t> </a:t>
            </a:r>
            <a:r>
              <a:rPr lang="ru-RU" b="1" dirty="0" err="1"/>
              <a:t>гени</a:t>
            </a:r>
            <a:r>
              <a:rPr lang="ru-RU" dirty="0"/>
              <a:t>: BARD1,BRCA1/2,CHEK2,PALPB2 и TP53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62917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51720" y="513890"/>
            <a:ext cx="6552728" cy="7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bg-BG" sz="30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ПРЕДИКТИВНИ  ФАКТОРИ ???</a:t>
            </a:r>
            <a:endParaRPr lang="bg-BG" sz="30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2204864"/>
            <a:ext cx="756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g-BG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Идентифициране на  </a:t>
            </a: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специфични  предиктивни фактори </a:t>
            </a:r>
            <a:r>
              <a:rPr lang="bg-BG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- полезно </a:t>
            </a: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за: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bg-BG" sz="2400" dirty="0" err="1">
                <a:latin typeface="Times New Roman" pitchFamily="18" charset="0"/>
                <a:ea typeface="Calibri"/>
                <a:cs typeface="Times New Roman" pitchFamily="18" charset="0"/>
              </a:rPr>
              <a:t>Скрининг</a:t>
            </a:r>
            <a:endParaRPr lang="bg-BG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Стратификация на риска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bg-BG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„Моделиране“ (?) </a:t>
            </a:r>
            <a:r>
              <a:rPr lang="en-US" sz="2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Th</a:t>
            </a:r>
            <a:r>
              <a:rPr lang="bg-BG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поведение </a:t>
            </a:r>
            <a:r>
              <a:rPr lang="bg-BG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на </a:t>
            </a: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първичното малигнено заболяване  </a:t>
            </a:r>
          </a:p>
        </p:txBody>
      </p:sp>
    </p:spTree>
    <p:extLst>
      <p:ext uri="{BB962C8B-B14F-4D97-AF65-F5344CB8AC3E}">
        <p14:creationId xmlns:p14="http://schemas.microsoft.com/office/powerpoint/2010/main" val="462917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35696" y="260648"/>
            <a:ext cx="6912768" cy="7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bg-BG" sz="30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КЛИНИЧНА ХАРАКТЕРИСТИКА</a:t>
            </a:r>
            <a:endParaRPr lang="bg-BG" sz="30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6234" y="1732836"/>
            <a:ext cx="7272808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endParaRPr lang="bg-BG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6234" y="1045478"/>
            <a:ext cx="7085354" cy="142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bg-BG" sz="20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g-BG" sz="2000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bg-BG" sz="2000" dirty="0">
                <a:latin typeface="Times New Roman"/>
                <a:ea typeface="Calibri"/>
                <a:cs typeface="Times New Roman"/>
              </a:rPr>
              <a:t>зависимост от времето до клинична изява и предиктивните фактори </a:t>
            </a:r>
            <a:r>
              <a:rPr lang="bg-BG" sz="2000" dirty="0" smtClean="0">
                <a:latin typeface="Times New Roman"/>
                <a:ea typeface="Calibri"/>
                <a:cs typeface="Times New Roman"/>
              </a:rPr>
              <a:t>могат </a:t>
            </a:r>
            <a:r>
              <a:rPr lang="bg-BG" sz="2000" dirty="0">
                <a:latin typeface="Times New Roman"/>
                <a:ea typeface="Calibri"/>
                <a:cs typeface="Times New Roman"/>
              </a:rPr>
              <a:t>да бъдат обособени  </a:t>
            </a:r>
            <a:r>
              <a:rPr lang="bg-BG" sz="20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два основни  типа t-MNs. </a:t>
            </a:r>
            <a:endParaRPr lang="bg-BG" sz="2000" b="1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234" y="2636912"/>
            <a:ext cx="717223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917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01414" y="598007"/>
            <a:ext cx="56105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bg-BG" sz="3000" b="1" dirty="0">
                <a:solidFill>
                  <a:srgbClr val="00B050"/>
                </a:solidFill>
                <a:latin typeface="Times New Roman"/>
              </a:rPr>
              <a:t>ТЕРАПИЯ</a:t>
            </a:r>
            <a:endParaRPr lang="bg-BG" sz="30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1978962"/>
            <a:ext cx="7488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Липсват </a:t>
            </a:r>
            <a:r>
              <a:rPr lang="bg-BG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указания, </a:t>
            </a: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базирани на рандомизирани КИ </a:t>
            </a:r>
            <a:r>
              <a:rPr lang="bg-BG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(подобни </a:t>
            </a: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пациенти </a:t>
            </a:r>
            <a:r>
              <a:rPr lang="bg-BG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попадат </a:t>
            </a: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в </a:t>
            </a:r>
            <a:r>
              <a:rPr lang="bg-BG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група с изключващи </a:t>
            </a: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критерии)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Понастоящем </a:t>
            </a:r>
            <a:r>
              <a:rPr lang="bg-BG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пациенти </a:t>
            </a: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с t-MNs следват правилата за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Th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на </a:t>
            </a:r>
            <a:r>
              <a:rPr lang="bg-BG" sz="2400" dirty="0" err="1">
                <a:latin typeface="Times New Roman" pitchFamily="18" charset="0"/>
                <a:ea typeface="Calibri"/>
                <a:cs typeface="Times New Roman" pitchFamily="18" charset="0"/>
              </a:rPr>
              <a:t>de</a:t>
            </a: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bg-BG" sz="2400" dirty="0" err="1">
                <a:latin typeface="Times New Roman" pitchFamily="18" charset="0"/>
                <a:ea typeface="Calibri"/>
                <a:cs typeface="Times New Roman" pitchFamily="18" charset="0"/>
              </a:rPr>
              <a:t>novo</a:t>
            </a: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 възникнали AML, MDS, </a:t>
            </a:r>
            <a:r>
              <a:rPr lang="bg-BG" sz="2400" dirty="0" err="1">
                <a:latin typeface="Times New Roman" pitchFamily="18" charset="0"/>
                <a:ea typeface="Calibri"/>
                <a:cs typeface="Times New Roman" pitchFamily="18" charset="0"/>
              </a:rPr>
              <a:t>MDS</a:t>
            </a: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 / MPN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Очаквана </a:t>
            </a:r>
            <a:r>
              <a:rPr lang="bg-BG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по-лоша </a:t>
            </a: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терапевтична успеваемост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Преживяемост на пациенти </a:t>
            </a:r>
            <a:r>
              <a:rPr lang="bg-BG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с </a:t>
            </a: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t-MNs – </a:t>
            </a:r>
            <a:r>
              <a:rPr lang="bg-BG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ниска</a:t>
            </a:r>
            <a:endParaRPr lang="bg-BG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225102" y="60526"/>
            <a:ext cx="1835696" cy="2016224"/>
            <a:chOff x="7164288" y="116632"/>
            <a:chExt cx="1835696" cy="2016224"/>
          </a:xfrm>
        </p:grpSpPr>
        <p:sp>
          <p:nvSpPr>
            <p:cNvPr id="7" name="Rectangle 6"/>
            <p:cNvSpPr/>
            <p:nvPr/>
          </p:nvSpPr>
          <p:spPr>
            <a:xfrm>
              <a:off x="7164288" y="116632"/>
              <a:ext cx="1835696" cy="2016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3710" y="227889"/>
              <a:ext cx="1600200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2823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23728" y="188640"/>
            <a:ext cx="6552728" cy="7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bg-BG" sz="3000" b="1" dirty="0">
                <a:solidFill>
                  <a:srgbClr val="00B050"/>
                </a:solidFill>
                <a:latin typeface="Times New Roman"/>
              </a:rPr>
              <a:t>ТЕРАПИЯ</a:t>
            </a:r>
            <a:endParaRPr lang="bg-BG" sz="30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1546585"/>
            <a:ext cx="7272808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g-BG" sz="2400" b="1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А. Конвенционална ХТ</a:t>
            </a:r>
            <a:endParaRPr lang="bg-BG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bg-BG" sz="2200" dirty="0">
                <a:latin typeface="Times New Roman" pitchFamily="18" charset="0"/>
                <a:ea typeface="Calibri"/>
                <a:cs typeface="Times New Roman" pitchFamily="18" charset="0"/>
              </a:rPr>
              <a:t>Ретроспективен анализ на MD </a:t>
            </a:r>
            <a:r>
              <a:rPr lang="bg-BG" sz="2200" dirty="0" err="1">
                <a:latin typeface="Times New Roman" pitchFamily="18" charset="0"/>
                <a:ea typeface="Calibri"/>
                <a:cs typeface="Times New Roman" pitchFamily="18" charset="0"/>
              </a:rPr>
              <a:t>Anderson</a:t>
            </a:r>
            <a:r>
              <a:rPr lang="bg-BG" sz="2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bg-BG" sz="2200" dirty="0" err="1">
                <a:latin typeface="Times New Roman" pitchFamily="18" charset="0"/>
                <a:ea typeface="Calibri"/>
                <a:cs typeface="Times New Roman" pitchFamily="18" charset="0"/>
              </a:rPr>
              <a:t>Cancer</a:t>
            </a:r>
            <a:r>
              <a:rPr lang="bg-BG" sz="2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bg-BG" sz="2200" dirty="0" err="1">
                <a:latin typeface="Times New Roman" pitchFamily="18" charset="0"/>
                <a:ea typeface="Calibri"/>
                <a:cs typeface="Times New Roman" pitchFamily="18" charset="0"/>
              </a:rPr>
              <a:t>Center</a:t>
            </a:r>
            <a:r>
              <a:rPr lang="en-US" sz="2200" dirty="0"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lang="bg-BG" sz="2200" dirty="0">
                <a:latin typeface="Times New Roman" pitchFamily="18" charset="0"/>
                <a:ea typeface="Calibri"/>
                <a:cs typeface="Times New Roman" pitchFamily="18" charset="0"/>
              </a:rPr>
              <a:t>122 пациенти с t-MNs</a:t>
            </a:r>
            <a:r>
              <a:rPr lang="en-US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r>
              <a:rPr lang="bg-BG" sz="2200" b="1" baseline="30000" dirty="0" smtClean="0">
                <a:latin typeface="Times New Roman" pitchFamily="18" charset="0"/>
                <a:ea typeface="Calibri"/>
                <a:cs typeface="Times New Roman" pitchFamily="18" charset="0"/>
              </a:rPr>
              <a:t>1</a:t>
            </a:r>
            <a:endParaRPr lang="bg-BG" sz="2200" b="1" baseline="30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bg-BG" sz="2200" dirty="0">
                <a:latin typeface="Times New Roman" pitchFamily="18" charset="0"/>
                <a:ea typeface="Calibri"/>
                <a:cs typeface="Times New Roman" pitchFamily="18" charset="0"/>
              </a:rPr>
              <a:t>Интензивна ХТ с </a:t>
            </a:r>
            <a:r>
              <a:rPr lang="bg-BG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Cytarabin</a:t>
            </a:r>
            <a:r>
              <a:rPr lang="bg-BG" sz="2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bg-BG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– постигната </a:t>
            </a:r>
            <a:r>
              <a:rPr lang="bg-BG" sz="2200" dirty="0">
                <a:latin typeface="Times New Roman" pitchFamily="18" charset="0"/>
                <a:ea typeface="Calibri"/>
                <a:cs typeface="Times New Roman" pitchFamily="18" charset="0"/>
              </a:rPr>
              <a:t>пълна ремисия при 37</a:t>
            </a:r>
            <a:r>
              <a:rPr lang="bg-BG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% от случаите</a:t>
            </a:r>
            <a:endParaRPr lang="bg-BG" sz="2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Symbol"/>
              <a:buChar char=""/>
            </a:pPr>
            <a:r>
              <a:rPr lang="bg-BG" sz="2200" dirty="0">
                <a:latin typeface="Times New Roman" pitchFamily="18" charset="0"/>
                <a:ea typeface="Calibri"/>
                <a:cs typeface="Times New Roman" pitchFamily="18" charset="0"/>
              </a:rPr>
              <a:t>Обобщени данни на 496 пациенти, от 13 КИ - кумулативна  честота на пълен отговор в </a:t>
            </a:r>
            <a:r>
              <a:rPr lang="bg-BG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27%</a:t>
            </a:r>
            <a:r>
              <a:rPr lang="bg-BG" sz="2200" b="1" baseline="30000" dirty="0" smtClean="0"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endParaRPr lang="bg-BG" sz="2200" b="1" baseline="30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/>
            <a:endParaRPr lang="bg-BG" sz="1100" dirty="0" smtClean="0"/>
          </a:p>
          <a:p>
            <a:pPr lvl="0"/>
            <a:endParaRPr lang="bg-BG" sz="1100" dirty="0" smtClean="0"/>
          </a:p>
          <a:p>
            <a:r>
              <a:rPr lang="bg-BG" sz="1100" b="1" baseline="30000" dirty="0" smtClean="0">
                <a:latin typeface="Times New Roman" pitchFamily="18" charset="0"/>
                <a:ea typeface="Calibri"/>
                <a:cs typeface="Times New Roman" pitchFamily="18" charset="0"/>
              </a:rPr>
              <a:t>1</a:t>
            </a:r>
            <a:r>
              <a:rPr lang="en-US" sz="1100" dirty="0" smtClean="0"/>
              <a:t>Hoyle </a:t>
            </a:r>
            <a:r>
              <a:rPr lang="en-US" sz="1100" dirty="0"/>
              <a:t>C, de </a:t>
            </a:r>
            <a:r>
              <a:rPr lang="en-US" sz="1100" dirty="0" err="1"/>
              <a:t>Bastos</a:t>
            </a:r>
            <a:r>
              <a:rPr lang="en-US" sz="1100" dirty="0"/>
              <a:t> M, Wheatley K, et al. AML associated with previous cytotoxic therapy, MDS or </a:t>
            </a:r>
            <a:r>
              <a:rPr lang="en-US" sz="1100" dirty="0" err="1"/>
              <a:t>myeloproliferative</a:t>
            </a:r>
            <a:r>
              <a:rPr lang="en-US" sz="1100" dirty="0"/>
              <a:t> disorders: results from the MRC’s 9th AML trial. Br J </a:t>
            </a:r>
            <a:r>
              <a:rPr lang="en-US" sz="1100" dirty="0" err="1"/>
              <a:t>Haematol</a:t>
            </a:r>
            <a:r>
              <a:rPr lang="en-US" sz="1100" dirty="0"/>
              <a:t> 1989; 72: 45­53 [PMID: 2736242 DOI: 10.1111/j.1365­2141. 1989.tb07650.x]</a:t>
            </a:r>
            <a:endParaRPr lang="bg-BG" sz="1100" dirty="0"/>
          </a:p>
          <a:p>
            <a:r>
              <a:rPr lang="bg-BG" sz="1100" b="1" baseline="30000" dirty="0" smtClean="0"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en-US" sz="1100" dirty="0" smtClean="0"/>
              <a:t>Larson </a:t>
            </a:r>
            <a:r>
              <a:rPr lang="en-US" sz="1100" dirty="0"/>
              <a:t>R, </a:t>
            </a:r>
            <a:r>
              <a:rPr lang="en-US" sz="1100" dirty="0" err="1"/>
              <a:t>Wernli</a:t>
            </a:r>
            <a:r>
              <a:rPr lang="en-US" sz="1100" dirty="0"/>
              <a:t> M, Le Beau M, et al. Short remission durations in </a:t>
            </a:r>
            <a:r>
              <a:rPr lang="en-US" sz="1100" dirty="0" smtClean="0"/>
              <a:t>therapy</a:t>
            </a:r>
            <a:r>
              <a:rPr lang="bg-BG" sz="1100" dirty="0" smtClean="0"/>
              <a:t>-</a:t>
            </a:r>
            <a:r>
              <a:rPr lang="en-US" sz="1100" dirty="0" smtClean="0"/>
              <a:t>­</a:t>
            </a:r>
            <a:r>
              <a:rPr lang="en-US" sz="1100" dirty="0"/>
              <a:t>related leukemia despite cytogenetic complete responses to </a:t>
            </a:r>
            <a:r>
              <a:rPr lang="en-US" sz="1100" dirty="0" err="1"/>
              <a:t>high­dose</a:t>
            </a:r>
            <a:r>
              <a:rPr lang="en-US" sz="1100" dirty="0"/>
              <a:t> </a:t>
            </a:r>
            <a:r>
              <a:rPr lang="en-US" sz="1100" dirty="0" err="1"/>
              <a:t>cytarabine</a:t>
            </a:r>
            <a:r>
              <a:rPr lang="en-US" sz="1100" dirty="0"/>
              <a:t>. Blood 1988; 72: 1333­1339 [PMID: 3167210]</a:t>
            </a:r>
            <a:endParaRPr lang="bg-BG" sz="1100" dirty="0"/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bg-BG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823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79712" y="614574"/>
            <a:ext cx="6934200" cy="715963"/>
          </a:xfrm>
        </p:spPr>
        <p:txBody>
          <a:bodyPr/>
          <a:lstStyle/>
          <a:p>
            <a:r>
              <a:rPr lang="en-US" altLang="en-US" sz="3000" b="1" kern="0" cap="all" dirty="0" err="1" smtClean="0">
                <a:solidFill>
                  <a:srgbClr val="4F5B25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DisclosUrE</a:t>
            </a:r>
            <a:r>
              <a:rPr lang="en-US" altLang="en-US" sz="3000" b="1" kern="0" cap="all" dirty="0" smtClean="0">
                <a:solidFill>
                  <a:srgbClr val="4F5B25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en-US" sz="3000" b="1" kern="0" cap="all" dirty="0">
                <a:solidFill>
                  <a:srgbClr val="4F5B25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Form</a:t>
            </a:r>
            <a:endParaRPr lang="en-US" sz="4000" b="1" cap="all" dirty="0" smtClean="0">
              <a:solidFill>
                <a:srgbClr val="4F5B25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691680" y="1772816"/>
            <a:ext cx="6934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Microsoft Sans Serif"/>
              <a:ea typeface="宋体" pitchFamily="2" charset="-122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71600" y="2204864"/>
            <a:ext cx="78480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e-NP" altLang="bg-BG" sz="1400" u="sng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bg-BG" altLang="bg-BG" sz="18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g-BG" alt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Към момента на настоящата презентация</a:t>
            </a:r>
            <a:endParaRPr lang="ne-NP" altLang="bg-BG" sz="22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g-BG" altLang="bg-BG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Проф. д-р Жанет Грудева-Попова, дм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e-NP" altLang="bg-BG" sz="2200" b="1" i="1" dirty="0" smtClean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g-BG" alt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декларира липса на значима финансова или друг</a:t>
            </a:r>
            <a:r>
              <a:rPr lang="en-US" alt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g-BG" alt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обвързаност със заинтересовани институции, </a:t>
            </a:r>
            <a:endParaRPr lang="en-US" altLang="bg-BG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g-BG" alt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която трябва да бъде разкрита.</a:t>
            </a:r>
            <a:endParaRPr lang="en-US" altLang="bg-BG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bg-BG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23728" y="188640"/>
            <a:ext cx="6552728" cy="7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bg-BG" sz="3000" b="1" dirty="0">
                <a:solidFill>
                  <a:srgbClr val="00B050"/>
                </a:solidFill>
                <a:latin typeface="Times New Roman"/>
              </a:rPr>
              <a:t>ТЕРАПИЯ</a:t>
            </a:r>
            <a:endParaRPr lang="bg-BG" sz="30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899476"/>
            <a:ext cx="7272808" cy="706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bg-BG" sz="20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g-BG" sz="2200" b="1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А. Конвенционална ХТ</a:t>
            </a:r>
            <a:r>
              <a:rPr lang="en-US" sz="2200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bg-BG" sz="2200" dirty="0">
              <a:solidFill>
                <a:srgbClr val="00B05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bg-BG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Постигнатият </a:t>
            </a:r>
            <a:r>
              <a:rPr lang="bg-BG" sz="2200" dirty="0">
                <a:latin typeface="Times New Roman" pitchFamily="18" charset="0"/>
                <a:ea typeface="Calibri"/>
                <a:cs typeface="Times New Roman" pitchFamily="18" charset="0"/>
              </a:rPr>
              <a:t>отговор и продължителност на ремисия - доста по-ниски спрямо тези на пациенти с de novo MDS /</a:t>
            </a:r>
            <a:r>
              <a:rPr lang="bg-BG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AML</a:t>
            </a:r>
            <a:r>
              <a:rPr lang="bg-BG" sz="2200" b="1" baseline="30000" dirty="0" smtClean="0">
                <a:latin typeface="Times New Roman" pitchFamily="18" charset="0"/>
                <a:ea typeface="Calibri"/>
                <a:cs typeface="Times New Roman" pitchFamily="18" charset="0"/>
              </a:rPr>
              <a:t>1</a:t>
            </a:r>
            <a:endParaRPr lang="bg-BG" sz="2200" b="1" baseline="30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bg-BG" sz="2200" dirty="0">
                <a:latin typeface="Times New Roman" pitchFamily="18" charset="0"/>
                <a:ea typeface="Calibri"/>
                <a:cs typeface="Times New Roman" pitchFamily="18" charset="0"/>
              </a:rPr>
              <a:t>Резултатите от лечение на t-MNs с конвенционална ХТ са </a:t>
            </a:r>
            <a:r>
              <a:rPr lang="bg-BG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неблагоприятни - средна преживяемост </a:t>
            </a:r>
            <a:r>
              <a:rPr lang="bg-BG" sz="2200" dirty="0">
                <a:latin typeface="Times New Roman" pitchFamily="18" charset="0"/>
                <a:ea typeface="Calibri"/>
                <a:cs typeface="Times New Roman" pitchFamily="18" charset="0"/>
              </a:rPr>
              <a:t>6 месеца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bg-BG" sz="2200" dirty="0">
                <a:latin typeface="Times New Roman" pitchFamily="18" charset="0"/>
                <a:ea typeface="Calibri"/>
                <a:cs typeface="Times New Roman" pitchFamily="18" charset="0"/>
              </a:rPr>
              <a:t>При </a:t>
            </a:r>
            <a:r>
              <a:rPr lang="en-US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t-APL</a:t>
            </a:r>
            <a:r>
              <a:rPr lang="bg-BG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 – режими</a:t>
            </a:r>
            <a:r>
              <a:rPr lang="en-US" sz="2200" dirty="0"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  <a:r>
              <a:rPr lang="bg-BG" sz="2200" dirty="0">
                <a:latin typeface="Times New Roman" pitchFamily="18" charset="0"/>
                <a:ea typeface="Calibri"/>
                <a:cs typeface="Times New Roman" pitchFamily="18" charset="0"/>
              </a:rPr>
              <a:t> съдържащи ретиноева киселина постигат пълна ремисия в 87% от </a:t>
            </a:r>
            <a:r>
              <a:rPr lang="bg-BG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случаите</a:t>
            </a:r>
            <a:r>
              <a:rPr lang="bg-BG" sz="2200" b="1" baseline="30000" dirty="0" smtClean="0"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endParaRPr lang="bg-BG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bg-BG" sz="1100" b="1" baseline="30000" dirty="0">
                <a:latin typeface="Times New Roman" pitchFamily="18" charset="0"/>
                <a:ea typeface="Calibri"/>
                <a:cs typeface="Times New Roman" pitchFamily="18" charset="0"/>
              </a:rPr>
              <a:t>1</a:t>
            </a:r>
            <a:r>
              <a:rPr lang="en-US" sz="1100" dirty="0"/>
              <a:t>Hoyle C, de </a:t>
            </a:r>
            <a:r>
              <a:rPr lang="en-US" sz="1100" dirty="0" err="1"/>
              <a:t>Bastos</a:t>
            </a:r>
            <a:r>
              <a:rPr lang="en-US" sz="1100" dirty="0"/>
              <a:t> M, Wheatley K, et al. AML associated with previous cytotoxic therapy, MDS or </a:t>
            </a:r>
            <a:r>
              <a:rPr lang="en-US" sz="1100" dirty="0" err="1"/>
              <a:t>myeloproliferative</a:t>
            </a:r>
            <a:r>
              <a:rPr lang="en-US" sz="1100" dirty="0"/>
              <a:t> disorders: results from the MRC’s 9th AML trial. Br J </a:t>
            </a:r>
            <a:r>
              <a:rPr lang="en-US" sz="1100" dirty="0" err="1"/>
              <a:t>Haematol</a:t>
            </a:r>
            <a:r>
              <a:rPr lang="en-US" sz="1100" dirty="0"/>
              <a:t> 1989; 72: 45­53 [PMID: 2736242 DOI: 10.1111/j.1365­2141. 1989.tb07650.x]</a:t>
            </a:r>
            <a:endParaRPr lang="bg-BG" sz="1100" dirty="0"/>
          </a:p>
          <a:p>
            <a:pPr lvl="0"/>
            <a:r>
              <a:rPr lang="bg-BG" sz="1100" b="1" baseline="30000" dirty="0" smtClean="0"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en-US" sz="1100" dirty="0"/>
              <a:t>Beaumont M, </a:t>
            </a:r>
            <a:r>
              <a:rPr lang="en-US" sz="1100" dirty="0" err="1"/>
              <a:t>Sanz</a:t>
            </a:r>
            <a:r>
              <a:rPr lang="en-US" sz="1100" dirty="0"/>
              <a:t> M, Carli P, et al. </a:t>
            </a:r>
            <a:r>
              <a:rPr lang="en-US" sz="1100" dirty="0" err="1"/>
              <a:t>Therapy­related</a:t>
            </a:r>
            <a:r>
              <a:rPr lang="en-US" sz="1100" dirty="0"/>
              <a:t> acute </a:t>
            </a:r>
            <a:r>
              <a:rPr lang="en-US" sz="1100" dirty="0" err="1"/>
              <a:t>promyelocytic</a:t>
            </a:r>
            <a:r>
              <a:rPr lang="en-US" sz="1100" dirty="0"/>
              <a:t> leukemia. J </a:t>
            </a:r>
            <a:r>
              <a:rPr lang="en-US" sz="1100" dirty="0" err="1"/>
              <a:t>Clin</a:t>
            </a:r>
            <a:r>
              <a:rPr lang="en-US" sz="1100" dirty="0"/>
              <a:t> </a:t>
            </a:r>
            <a:r>
              <a:rPr lang="en-US" sz="1100" dirty="0" err="1"/>
              <a:t>Oncol</a:t>
            </a:r>
            <a:r>
              <a:rPr lang="en-US" sz="1100" dirty="0"/>
              <a:t> 2003; 21: 2123­2137 [PMID: 12775738 DOI: 10.1200/JCO.2003.09.072]</a:t>
            </a:r>
            <a:endParaRPr lang="bg-BG" sz="1100" dirty="0"/>
          </a:p>
          <a:p>
            <a:endParaRPr lang="bg-BG" sz="1100" dirty="0"/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endParaRPr lang="bg-BG" sz="11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endParaRPr lang="bg-BG" sz="11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endParaRPr lang="bg-BG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716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71700" y="468702"/>
            <a:ext cx="6768752" cy="7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bg-BG" sz="3000" b="1" smtClean="0">
                <a:solidFill>
                  <a:srgbClr val="00B050"/>
                </a:solidFill>
                <a:latin typeface="Times New Roman"/>
              </a:rPr>
              <a:t>ТЕРАПИЯ</a:t>
            </a:r>
            <a:endParaRPr lang="bg-BG" sz="30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2130352"/>
            <a:ext cx="7272808" cy="4567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g-BG" sz="2400" b="1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Б. Хипометилиращи </a:t>
            </a:r>
            <a:r>
              <a:rPr lang="bg-BG" sz="2400" b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агенти (ХМА):</a:t>
            </a:r>
            <a:endParaRPr lang="bg-BG" sz="2400" dirty="0">
              <a:solidFill>
                <a:srgbClr val="00B05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bg-BG" sz="2200" dirty="0">
                <a:latin typeface="Times New Roman" pitchFamily="18" charset="0"/>
                <a:ea typeface="Calibri"/>
                <a:cs typeface="Times New Roman" pitchFamily="18" charset="0"/>
              </a:rPr>
              <a:t>Няколко ретроспективни КИ показват много добра ефективност на </a:t>
            </a:r>
            <a:r>
              <a:rPr lang="bg-BG" sz="2200" dirty="0" err="1">
                <a:latin typeface="Times New Roman" pitchFamily="18" charset="0"/>
                <a:ea typeface="Calibri"/>
                <a:cs typeface="Times New Roman" pitchFamily="18" charset="0"/>
              </a:rPr>
              <a:t>Аzacitidin</a:t>
            </a:r>
            <a:r>
              <a:rPr lang="bg-BG" sz="2200" dirty="0">
                <a:latin typeface="Times New Roman" pitchFamily="18" charset="0"/>
                <a:ea typeface="Calibri"/>
                <a:cs typeface="Times New Roman" pitchFamily="18" charset="0"/>
              </a:rPr>
              <a:t> / </a:t>
            </a:r>
            <a:r>
              <a:rPr lang="en-US" sz="2200" dirty="0" err="1">
                <a:latin typeface="Times New Roman" pitchFamily="18" charset="0"/>
                <a:ea typeface="Calibri"/>
                <a:cs typeface="Times New Roman" pitchFamily="18" charset="0"/>
              </a:rPr>
              <a:t>Decitabin</a:t>
            </a:r>
            <a:r>
              <a:rPr lang="bg-BG" sz="2200" dirty="0">
                <a:latin typeface="Times New Roman" pitchFamily="18" charset="0"/>
                <a:ea typeface="Calibri"/>
                <a:cs typeface="Times New Roman" pitchFamily="18" charset="0"/>
              </a:rPr>
              <a:t> при </a:t>
            </a:r>
            <a:r>
              <a:rPr lang="bg-BG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t-MNs</a:t>
            </a:r>
            <a:r>
              <a:rPr lang="bg-BG" sz="2200" b="1" baseline="30000" dirty="0" smtClean="0">
                <a:latin typeface="Times New Roman" pitchFamily="18" charset="0"/>
                <a:ea typeface="Calibri"/>
                <a:cs typeface="Times New Roman" pitchFamily="18" charset="0"/>
              </a:rPr>
              <a:t>1</a:t>
            </a:r>
            <a:endParaRPr lang="bg-BG" sz="2200" b="1" baseline="30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bg-BG" sz="2200" dirty="0">
                <a:latin typeface="Times New Roman" pitchFamily="18" charset="0"/>
                <a:ea typeface="Calibri"/>
                <a:cs typeface="Times New Roman" pitchFamily="18" charset="0"/>
              </a:rPr>
              <a:t>Обща честота на отговора - 39%-43% </a:t>
            </a:r>
          </a:p>
          <a:p>
            <a:pPr marL="342900" indent="-342900" algn="just">
              <a:lnSpc>
                <a:spcPct val="150000"/>
              </a:lnSpc>
              <a:buFont typeface="Symbol"/>
              <a:buChar char=""/>
            </a:pPr>
            <a:r>
              <a:rPr lang="bg-BG" sz="2200" dirty="0">
                <a:latin typeface="Times New Roman" pitchFamily="18" charset="0"/>
                <a:ea typeface="Calibri"/>
                <a:cs typeface="Times New Roman" pitchFamily="18" charset="0"/>
              </a:rPr>
              <a:t>Средна обща преживяемост 14.5-21 </a:t>
            </a:r>
            <a:r>
              <a:rPr lang="bg-BG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месеца</a:t>
            </a:r>
            <a:r>
              <a:rPr lang="bg-BG" sz="2200" b="1" baseline="30000" dirty="0" smtClean="0"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endParaRPr lang="bg-BG" sz="2200" b="1" baseline="30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endParaRPr lang="bg-BG" sz="22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/>
            <a:endParaRPr lang="bg-BG" sz="1100" dirty="0" smtClean="0"/>
          </a:p>
          <a:p>
            <a:r>
              <a:rPr lang="bg-BG" sz="1100" b="1" baseline="30000" dirty="0" smtClean="0">
                <a:latin typeface="Times New Roman" pitchFamily="18" charset="0"/>
                <a:ea typeface="Calibri"/>
                <a:cs typeface="Times New Roman" pitchFamily="18" charset="0"/>
              </a:rPr>
              <a:t>1</a:t>
            </a:r>
            <a:r>
              <a:rPr lang="en-US" sz="1100" dirty="0" smtClean="0"/>
              <a:t>Duong </a:t>
            </a:r>
            <a:r>
              <a:rPr lang="en-US" sz="1100" dirty="0"/>
              <a:t>V, Lancet J, </a:t>
            </a:r>
            <a:r>
              <a:rPr lang="en-US" sz="1100" dirty="0" err="1"/>
              <a:t>Alrawi</a:t>
            </a:r>
            <a:r>
              <a:rPr lang="en-US" sz="1100" dirty="0"/>
              <a:t> E, et al. Outcome of </a:t>
            </a:r>
            <a:r>
              <a:rPr lang="en-US" sz="1100" dirty="0" err="1"/>
              <a:t>azacitidine</a:t>
            </a:r>
            <a:r>
              <a:rPr lang="en-US" sz="1100" dirty="0"/>
              <a:t> treatment in patients with </a:t>
            </a:r>
            <a:r>
              <a:rPr lang="en-US" sz="1100" dirty="0" err="1"/>
              <a:t>therapy­related</a:t>
            </a:r>
            <a:r>
              <a:rPr lang="en-US" sz="1100" dirty="0"/>
              <a:t> myeloid neoplasms with assessment of prognostic risk stratification models. </a:t>
            </a:r>
            <a:r>
              <a:rPr lang="en-US" sz="1100" dirty="0" err="1"/>
              <a:t>Leuk</a:t>
            </a:r>
            <a:r>
              <a:rPr lang="en-US" sz="1100" dirty="0"/>
              <a:t> Res 2013; 37: 510­515 [PMID: 23332452 DOI: 10.1016/ j.leukres.2012.12.012]</a:t>
            </a:r>
            <a:endParaRPr lang="bg-BG" sz="1100" dirty="0"/>
          </a:p>
          <a:p>
            <a:pPr lvl="0"/>
            <a:r>
              <a:rPr lang="bg-BG" sz="1100" dirty="0" smtClean="0"/>
              <a:t>2</a:t>
            </a:r>
            <a:r>
              <a:rPr lang="en-US" sz="1100" dirty="0" err="1" smtClean="0"/>
              <a:t>Fianchi</a:t>
            </a:r>
            <a:r>
              <a:rPr lang="en-US" sz="1100" dirty="0" smtClean="0"/>
              <a:t> </a:t>
            </a:r>
            <a:r>
              <a:rPr lang="en-US" sz="1100" dirty="0"/>
              <a:t>L, </a:t>
            </a:r>
            <a:r>
              <a:rPr lang="en-US" sz="1100" dirty="0" err="1"/>
              <a:t>Criscuolo</a:t>
            </a:r>
            <a:r>
              <a:rPr lang="en-US" sz="1100" dirty="0"/>
              <a:t> M, </a:t>
            </a:r>
            <a:r>
              <a:rPr lang="en-US" sz="1100" dirty="0" err="1"/>
              <a:t>Lunghi</a:t>
            </a:r>
            <a:r>
              <a:rPr lang="en-US" sz="1100" dirty="0"/>
              <a:t> M, et al. Outcome of </a:t>
            </a:r>
            <a:r>
              <a:rPr lang="en-US" sz="1100" dirty="0" err="1"/>
              <a:t>therapy­related</a:t>
            </a:r>
            <a:r>
              <a:rPr lang="en-US" sz="1100" dirty="0"/>
              <a:t> myeloid neoplasms treated with </a:t>
            </a:r>
            <a:r>
              <a:rPr lang="en-US" sz="1100" dirty="0" err="1"/>
              <a:t>azacitidine</a:t>
            </a:r>
            <a:r>
              <a:rPr lang="en-US" sz="1100" dirty="0"/>
              <a:t>. J </a:t>
            </a:r>
            <a:r>
              <a:rPr lang="en-US" sz="1100" dirty="0" err="1"/>
              <a:t>Hematol</a:t>
            </a:r>
            <a:r>
              <a:rPr lang="en-US" sz="1100" dirty="0"/>
              <a:t> </a:t>
            </a:r>
            <a:r>
              <a:rPr lang="en-US" sz="1100" dirty="0" err="1"/>
              <a:t>Oncol</a:t>
            </a:r>
            <a:r>
              <a:rPr lang="en-US" sz="1100" dirty="0"/>
              <a:t> 2012; 5: 44 [PMID: 22853048 DOI: 10.1186/1756­8722­5­44]</a:t>
            </a:r>
            <a:endParaRPr lang="bg-BG" sz="1100" dirty="0"/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bg-BG" sz="11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823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71700" y="468702"/>
            <a:ext cx="6768752" cy="7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bg-BG" sz="3000" b="1" smtClean="0">
                <a:solidFill>
                  <a:srgbClr val="00B050"/>
                </a:solidFill>
                <a:latin typeface="Times New Roman"/>
              </a:rPr>
              <a:t>ТЕРАПИЯ</a:t>
            </a:r>
            <a:endParaRPr lang="bg-BG" sz="30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2204864"/>
            <a:ext cx="7272808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g-BG" sz="2400" b="1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Б. Хипометилиращи </a:t>
            </a:r>
            <a:r>
              <a:rPr lang="bg-BG" sz="2400" b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агенти (ХМА):</a:t>
            </a:r>
            <a:endParaRPr lang="bg-BG" sz="2400" dirty="0">
              <a:solidFill>
                <a:srgbClr val="00B05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bg-BG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ХМА </a:t>
            </a:r>
            <a:r>
              <a:rPr lang="bg-BG" sz="2200" dirty="0">
                <a:latin typeface="Times New Roman" pitchFamily="18" charset="0"/>
                <a:ea typeface="Calibri"/>
                <a:cs typeface="Times New Roman" pitchFamily="18" charset="0"/>
              </a:rPr>
              <a:t>- по-добра обща преживяемост при използване като </a:t>
            </a:r>
            <a:r>
              <a:rPr lang="bg-BG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1-ва </a:t>
            </a:r>
            <a:r>
              <a:rPr lang="bg-BG" sz="2200" dirty="0">
                <a:latin typeface="Times New Roman" pitchFamily="18" charset="0"/>
                <a:ea typeface="Calibri"/>
                <a:cs typeface="Times New Roman" pitchFamily="18" charset="0"/>
              </a:rPr>
              <a:t>линия</a:t>
            </a:r>
            <a:r>
              <a:rPr lang="en-US" sz="2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Calibri"/>
                <a:cs typeface="Times New Roman" pitchFamily="18" charset="0"/>
              </a:rPr>
              <a:t>Th</a:t>
            </a:r>
            <a:endParaRPr lang="bg-BG" sz="2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bg-BG" sz="2200" dirty="0">
                <a:latin typeface="Times New Roman" pitchFamily="18" charset="0"/>
                <a:ea typeface="Calibri"/>
                <a:cs typeface="Times New Roman" pitchFamily="18" charset="0"/>
              </a:rPr>
              <a:t>Наблюдават се сходни резултати за пациенти с de novo MDS /AML/ и с t-MNs </a:t>
            </a:r>
            <a:endParaRPr lang="bg-BG" sz="22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bg-BG" sz="2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bg-BG" sz="1100" b="1" baseline="30000" dirty="0">
                <a:latin typeface="Times New Roman" pitchFamily="18" charset="0"/>
                <a:ea typeface="Calibri"/>
                <a:cs typeface="Times New Roman" pitchFamily="18" charset="0"/>
              </a:rPr>
              <a:t>1</a:t>
            </a:r>
            <a:r>
              <a:rPr lang="en-US" sz="1100" dirty="0"/>
              <a:t>Duong V, Lancet J, </a:t>
            </a:r>
            <a:r>
              <a:rPr lang="en-US" sz="1100" dirty="0" err="1"/>
              <a:t>Alrawi</a:t>
            </a:r>
            <a:r>
              <a:rPr lang="en-US" sz="1100" dirty="0"/>
              <a:t> E, et al. Outcome of </a:t>
            </a:r>
            <a:r>
              <a:rPr lang="en-US" sz="1100" dirty="0" err="1"/>
              <a:t>azacitidine</a:t>
            </a:r>
            <a:r>
              <a:rPr lang="en-US" sz="1100" dirty="0"/>
              <a:t> treatment in patients with </a:t>
            </a:r>
            <a:r>
              <a:rPr lang="en-US" sz="1100" dirty="0" err="1"/>
              <a:t>therapy­related</a:t>
            </a:r>
            <a:r>
              <a:rPr lang="en-US" sz="1100" dirty="0"/>
              <a:t> myeloid neoplasms with assessment of prognostic risk stratification models. </a:t>
            </a:r>
            <a:r>
              <a:rPr lang="en-US" sz="1100" dirty="0" err="1"/>
              <a:t>Leuk</a:t>
            </a:r>
            <a:r>
              <a:rPr lang="en-US" sz="1100" dirty="0"/>
              <a:t> Res 2013; 37: 510­515 [PMID: 23332452 DOI: 10.1016/ j.leukres.2012.12.012]</a:t>
            </a:r>
            <a:endParaRPr lang="bg-BG" sz="1100" dirty="0"/>
          </a:p>
          <a:p>
            <a:pPr lvl="0"/>
            <a:r>
              <a:rPr lang="bg-BG" sz="1100" dirty="0"/>
              <a:t>2</a:t>
            </a:r>
            <a:r>
              <a:rPr lang="en-US" sz="1100" dirty="0" err="1"/>
              <a:t>Fianchi</a:t>
            </a:r>
            <a:r>
              <a:rPr lang="en-US" sz="1100" dirty="0"/>
              <a:t> L, </a:t>
            </a:r>
            <a:r>
              <a:rPr lang="en-US" sz="1100" dirty="0" err="1"/>
              <a:t>Criscuolo</a:t>
            </a:r>
            <a:r>
              <a:rPr lang="en-US" sz="1100" dirty="0"/>
              <a:t> M, </a:t>
            </a:r>
            <a:r>
              <a:rPr lang="en-US" sz="1100" dirty="0" err="1"/>
              <a:t>Lunghi</a:t>
            </a:r>
            <a:r>
              <a:rPr lang="en-US" sz="1100" dirty="0"/>
              <a:t> M, et al. Outcome of </a:t>
            </a:r>
            <a:r>
              <a:rPr lang="en-US" sz="1100" dirty="0" err="1"/>
              <a:t>therapy­related</a:t>
            </a:r>
            <a:r>
              <a:rPr lang="en-US" sz="1100" dirty="0"/>
              <a:t> myeloid neoplasms treated with </a:t>
            </a:r>
            <a:r>
              <a:rPr lang="en-US" sz="1100" dirty="0" err="1"/>
              <a:t>azacitidine</a:t>
            </a:r>
            <a:r>
              <a:rPr lang="en-US" sz="1100" dirty="0"/>
              <a:t>. J </a:t>
            </a:r>
            <a:r>
              <a:rPr lang="en-US" sz="1100" dirty="0" err="1"/>
              <a:t>Hematol</a:t>
            </a:r>
            <a:r>
              <a:rPr lang="en-US" sz="1100" dirty="0"/>
              <a:t> </a:t>
            </a:r>
            <a:r>
              <a:rPr lang="en-US" sz="1100" dirty="0" err="1"/>
              <a:t>Oncol</a:t>
            </a:r>
            <a:r>
              <a:rPr lang="en-US" sz="1100" dirty="0"/>
              <a:t> 2012; 5: 44 [PMID: 22853048 DOI: 10.1186/1756­8722­5­44]</a:t>
            </a:r>
            <a:endParaRPr lang="bg-BG" sz="1100" dirty="0"/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bg-BG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endParaRPr lang="bg-BG" sz="22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901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71700" y="567122"/>
            <a:ext cx="6768752" cy="7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bg-BG" sz="3000" b="1" dirty="0">
                <a:solidFill>
                  <a:srgbClr val="00B050"/>
                </a:solidFill>
                <a:latin typeface="Times New Roman"/>
              </a:rPr>
              <a:t>ТЕРАПИЯ</a:t>
            </a:r>
            <a:endParaRPr lang="bg-BG" sz="30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1656651"/>
            <a:ext cx="7632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g-BG" sz="2200" b="1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В. Алогенна </a:t>
            </a:r>
            <a:r>
              <a:rPr lang="bg-BG" sz="2200" b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стволовоклетъчна трансплантация (АСКТ</a:t>
            </a:r>
            <a:r>
              <a:rPr lang="bg-BG" sz="2200" b="1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endParaRPr lang="bg-BG" sz="2200" dirty="0">
              <a:solidFill>
                <a:srgbClr val="00B05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bg-BG" sz="2200" dirty="0">
              <a:solidFill>
                <a:srgbClr val="00B05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bg-BG" sz="2000" dirty="0">
                <a:latin typeface="Times New Roman" pitchFamily="18" charset="0"/>
                <a:ea typeface="Calibri"/>
                <a:cs typeface="Times New Roman" pitchFamily="18" charset="0"/>
              </a:rPr>
              <a:t>Единствената потенциално лечебна опция за пациентите с </a:t>
            </a:r>
            <a:r>
              <a:rPr lang="bg-BG" sz="2000" dirty="0" err="1">
                <a:latin typeface="Times New Roman" pitchFamily="18" charset="0"/>
                <a:ea typeface="Calibri"/>
                <a:cs typeface="Times New Roman" pitchFamily="18" charset="0"/>
              </a:rPr>
              <a:t>t-MNs</a:t>
            </a:r>
            <a:endParaRPr lang="bg-BG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bg-BG" sz="2000" dirty="0">
                <a:latin typeface="Times New Roman" pitchFamily="18" charset="0"/>
                <a:ea typeface="Calibri"/>
                <a:cs typeface="Times New Roman" pitchFamily="18" charset="0"/>
              </a:rPr>
              <a:t>С изключително висока </a:t>
            </a:r>
            <a:r>
              <a:rPr lang="bg-BG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морбидност</a:t>
            </a:r>
            <a:r>
              <a:rPr lang="bg-BG" sz="2000" dirty="0">
                <a:latin typeface="Times New Roman" pitchFamily="18" charset="0"/>
                <a:ea typeface="Calibri"/>
                <a:cs typeface="Times New Roman" pitchFamily="18" charset="0"/>
              </a:rPr>
              <a:t> и </a:t>
            </a:r>
            <a:r>
              <a:rPr lang="bg-BG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леталитет</a:t>
            </a:r>
            <a:endParaRPr lang="bg-BG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bg-BG" sz="2000" dirty="0">
                <a:latin typeface="Times New Roman" pitchFamily="18" charset="0"/>
                <a:ea typeface="Calibri"/>
                <a:cs typeface="Times New Roman" pitchFamily="18" charset="0"/>
              </a:rPr>
              <a:t>Резултатите от </a:t>
            </a:r>
            <a:r>
              <a:rPr lang="bg-BG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АСКТ - </a:t>
            </a:r>
            <a:r>
              <a:rPr lang="bg-BG" sz="2000" dirty="0">
                <a:latin typeface="Times New Roman" pitchFamily="18" charset="0"/>
                <a:ea typeface="Calibri"/>
                <a:cs typeface="Times New Roman" pitchFamily="18" charset="0"/>
              </a:rPr>
              <a:t>базирани на оскъдни данни от единични ретроспективни проучвания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bg-BG" sz="2000" dirty="0">
                <a:latin typeface="Times New Roman" pitchFamily="18" charset="0"/>
                <a:ea typeface="Calibri"/>
                <a:cs typeface="Times New Roman" pitchFamily="18" charset="0"/>
              </a:rPr>
              <a:t>КИ за MDS /AML </a:t>
            </a:r>
            <a:r>
              <a:rPr lang="bg-BG" sz="2000" b="1" dirty="0">
                <a:latin typeface="Times New Roman" pitchFamily="18" charset="0"/>
                <a:ea typeface="Calibri"/>
                <a:cs typeface="Times New Roman" pitchFamily="18" charset="0"/>
              </a:rPr>
              <a:t>изключват</a:t>
            </a:r>
            <a:r>
              <a:rPr lang="bg-BG" sz="2000" dirty="0">
                <a:latin typeface="Times New Roman" pitchFamily="18" charset="0"/>
                <a:ea typeface="Calibri"/>
                <a:cs typeface="Times New Roman" pitchFamily="18" charset="0"/>
              </a:rPr>
              <a:t> t-MNs поради което липсват проспективни </a:t>
            </a:r>
            <a:r>
              <a:rPr lang="bg-BG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КИ, </a:t>
            </a:r>
            <a:r>
              <a:rPr lang="bg-BG" sz="2000" dirty="0">
                <a:latin typeface="Times New Roman" pitchFamily="18" charset="0"/>
                <a:ea typeface="Calibri"/>
                <a:cs typeface="Times New Roman" pitchFamily="18" charset="0"/>
              </a:rPr>
              <a:t>оценяващи ролята на </a:t>
            </a:r>
            <a:r>
              <a:rPr lang="bg-BG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aлогенната СКТ </a:t>
            </a:r>
            <a:r>
              <a:rPr lang="bg-BG" sz="2000" dirty="0">
                <a:latin typeface="Times New Roman" pitchFamily="18" charset="0"/>
                <a:ea typeface="Calibri"/>
                <a:cs typeface="Times New Roman" pitchFamily="18" charset="0"/>
              </a:rPr>
              <a:t>при </a:t>
            </a:r>
            <a:endParaRPr lang="bg-BG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bg-BG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bg-BG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t-MNs</a:t>
            </a:r>
            <a:endParaRPr lang="bg-BG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114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35696" y="548680"/>
            <a:ext cx="6768752" cy="7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bg-BG" sz="30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ЗАКЛЮЧЕНИЕ</a:t>
            </a:r>
            <a:endParaRPr lang="bg-BG" sz="30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4801" y="2348880"/>
            <a:ext cx="75960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bg-BG" sz="2000" dirty="0">
                <a:latin typeface="Times New Roman" pitchFamily="18" charset="0"/>
                <a:ea typeface="Calibri"/>
                <a:cs typeface="Times New Roman" pitchFamily="18" charset="0"/>
              </a:rPr>
              <a:t>Бързо внедряване на много и нови терапевтични опции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bg-BG" sz="2000" dirty="0">
                <a:latin typeface="Times New Roman" pitchFamily="18" charset="0"/>
                <a:ea typeface="Calibri"/>
                <a:cs typeface="Times New Roman" pitchFamily="18" charset="0"/>
              </a:rPr>
              <a:t>Реално увеличение на 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OS</a:t>
            </a:r>
            <a:r>
              <a:rPr lang="bg-BG" sz="2000" dirty="0">
                <a:latin typeface="Times New Roman" pitchFamily="18" charset="0"/>
                <a:ea typeface="Calibri"/>
                <a:cs typeface="Times New Roman" pitchFamily="18" charset="0"/>
              </a:rPr>
              <a:t> при пациенти с </a:t>
            </a:r>
            <a:r>
              <a:rPr lang="bg-BG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малигнени</a:t>
            </a:r>
            <a:r>
              <a:rPr lang="bg-BG" sz="2000" dirty="0">
                <a:latin typeface="Times New Roman" pitchFamily="18" charset="0"/>
                <a:ea typeface="Calibri"/>
                <a:cs typeface="Times New Roman" pitchFamily="18" charset="0"/>
              </a:rPr>
              <a:t> заболявания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bg-BG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bg-BG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t-MNs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=</a:t>
            </a:r>
            <a:r>
              <a:rPr lang="bg-BG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сериозно </a:t>
            </a:r>
            <a:r>
              <a:rPr lang="bg-BG" sz="2000" dirty="0">
                <a:latin typeface="Times New Roman" pitchFamily="18" charset="0"/>
                <a:ea typeface="Calibri"/>
                <a:cs typeface="Times New Roman" pitchFamily="18" charset="0"/>
              </a:rPr>
              <a:t>предизвикателство за </a:t>
            </a:r>
            <a:r>
              <a:rPr lang="bg-BG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здравноосигурителните системи (</a:t>
            </a:r>
            <a:r>
              <a:rPr lang="en-US" sz="2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Th</a:t>
            </a:r>
            <a:r>
              <a:rPr lang="bg-BG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bg-BG" sz="2000" dirty="0">
                <a:latin typeface="Times New Roman" pitchFamily="18" charset="0"/>
                <a:ea typeface="Calibri"/>
                <a:cs typeface="Times New Roman" pitchFamily="18" charset="0"/>
              </a:rPr>
              <a:t>финансово и </a:t>
            </a:r>
            <a:r>
              <a:rPr lang="bg-BG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деонтологично)</a:t>
            </a:r>
            <a:endParaRPr lang="bg-BG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bg-BG" sz="2000" b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Липсва международен консенсус относно стратификация и терапевтичен подход при </a:t>
            </a:r>
            <a:r>
              <a:rPr lang="bg-BG" sz="2000" b="1" dirty="0" err="1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t-MNs</a:t>
            </a:r>
            <a:r>
              <a:rPr lang="bg-BG" sz="2000" b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1114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75656" y="260648"/>
            <a:ext cx="7560840" cy="669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bg-BG" sz="2800" b="1" dirty="0">
                <a:solidFill>
                  <a:srgbClr val="4F5B25"/>
                </a:solidFill>
                <a:latin typeface="Times New Roman"/>
                <a:ea typeface="Calibri"/>
                <a:cs typeface="Times New Roman"/>
              </a:rPr>
              <a:t>ТЕРАПЕВТИЧЕН АЛГОРИТЪМ ПРИ </a:t>
            </a:r>
            <a:r>
              <a:rPr lang="en-US" sz="2800" b="1" dirty="0">
                <a:solidFill>
                  <a:srgbClr val="4F5B25"/>
                </a:solidFill>
                <a:latin typeface="Times New Roman"/>
                <a:ea typeface="Times New Roman"/>
                <a:cs typeface="Times New Roman"/>
              </a:rPr>
              <a:t>t-MNs</a:t>
            </a:r>
            <a:r>
              <a:rPr lang="en-US" sz="2800" dirty="0">
                <a:solidFill>
                  <a:srgbClr val="4F5B25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bg-BG" sz="2800" dirty="0">
              <a:solidFill>
                <a:srgbClr val="4F5B25"/>
              </a:solidFill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1916832"/>
            <a:ext cx="7272808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bg-BG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7272808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114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91680" y="369874"/>
            <a:ext cx="6012000" cy="7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0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HOME MESSAGE</a:t>
            </a:r>
            <a:endParaRPr lang="bg-BG" sz="30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3824" y="3068960"/>
            <a:ext cx="7272808" cy="2243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g-BG" sz="2400" dirty="0">
                <a:latin typeface="Times New Roman"/>
                <a:ea typeface="Calibri"/>
                <a:cs typeface="Times New Roman"/>
              </a:rPr>
              <a:t>Всяка регистрирана моно,-би, -панцитопения или </a:t>
            </a:r>
            <a:r>
              <a:rPr lang="bg-BG" sz="2400" dirty="0" smtClean="0">
                <a:latin typeface="Times New Roman"/>
                <a:ea typeface="Calibri"/>
                <a:cs typeface="Times New Roman"/>
              </a:rPr>
              <a:t>левкоцитоза </a:t>
            </a:r>
            <a:r>
              <a:rPr lang="bg-BG" sz="2400" dirty="0">
                <a:latin typeface="Times New Roman"/>
                <a:ea typeface="Calibri"/>
                <a:cs typeface="Times New Roman"/>
              </a:rPr>
              <a:t>при пациент с </a:t>
            </a:r>
            <a:r>
              <a:rPr lang="bg-BG" sz="2400" dirty="0" smtClean="0">
                <a:latin typeface="Times New Roman"/>
                <a:ea typeface="Calibri"/>
                <a:cs typeface="Times New Roman"/>
              </a:rPr>
              <a:t>предшестващо малигнено </a:t>
            </a:r>
            <a:r>
              <a:rPr lang="bg-BG" sz="2400" dirty="0">
                <a:latin typeface="Times New Roman"/>
                <a:ea typeface="Calibri"/>
                <a:cs typeface="Times New Roman"/>
              </a:rPr>
              <a:t>заболяване, лекуван с </a:t>
            </a:r>
            <a:r>
              <a:rPr lang="bg-BG" sz="2400" dirty="0" smtClean="0">
                <a:latin typeface="Times New Roman"/>
                <a:ea typeface="Calibri"/>
                <a:cs typeface="Times New Roman"/>
              </a:rPr>
              <a:t>ХТ </a:t>
            </a:r>
            <a:r>
              <a:rPr lang="bg-BG" sz="2400" dirty="0">
                <a:latin typeface="Times New Roman"/>
                <a:ea typeface="Calibri"/>
                <a:cs typeface="Times New Roman"/>
              </a:rPr>
              <a:t>и /или </a:t>
            </a:r>
            <a:r>
              <a:rPr lang="bg-BG" sz="2400" dirty="0" smtClean="0">
                <a:latin typeface="Times New Roman"/>
                <a:ea typeface="Calibri"/>
                <a:cs typeface="Times New Roman"/>
              </a:rPr>
              <a:t>радиотерапия </a:t>
            </a:r>
            <a:r>
              <a:rPr lang="bg-BG" sz="2400" b="1" dirty="0" smtClean="0">
                <a:latin typeface="Times New Roman"/>
                <a:ea typeface="Calibri"/>
                <a:cs typeface="Times New Roman"/>
              </a:rPr>
              <a:t>изисква </a:t>
            </a:r>
            <a:r>
              <a:rPr lang="bg-BG" sz="2400" b="1" dirty="0">
                <a:latin typeface="Times New Roman"/>
                <a:ea typeface="Calibri"/>
                <a:cs typeface="Times New Roman"/>
              </a:rPr>
              <a:t>диагностично изясняване </a:t>
            </a:r>
            <a:r>
              <a:rPr lang="bg-BG" sz="2400" b="1" dirty="0" smtClean="0">
                <a:latin typeface="Times New Roman"/>
                <a:ea typeface="Calibri"/>
                <a:cs typeface="Times New Roman"/>
              </a:rPr>
              <a:t>от хематолог</a:t>
            </a:r>
            <a:r>
              <a:rPr lang="bg-BG" sz="2200" b="1" dirty="0">
                <a:latin typeface="Times New Roman"/>
                <a:ea typeface="Calibri"/>
                <a:cs typeface="Times New Roman"/>
              </a:rPr>
              <a:t>.</a:t>
            </a:r>
            <a:endParaRPr lang="bg-BG" sz="2200" b="1" dirty="0">
              <a:ea typeface="Calibri"/>
              <a:cs typeface="Times New Roman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225102" y="60526"/>
            <a:ext cx="1835696" cy="2016224"/>
            <a:chOff x="7164288" y="116632"/>
            <a:chExt cx="1835696" cy="2016224"/>
          </a:xfrm>
        </p:grpSpPr>
        <p:sp>
          <p:nvSpPr>
            <p:cNvPr id="5" name="Rectangle 4"/>
            <p:cNvSpPr/>
            <p:nvPr/>
          </p:nvSpPr>
          <p:spPr>
            <a:xfrm>
              <a:off x="7164288" y="116632"/>
              <a:ext cx="1835696" cy="2016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3710" y="227889"/>
              <a:ext cx="1600200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8150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4581128"/>
            <a:ext cx="4536000" cy="1224000"/>
          </a:xfrm>
        </p:spPr>
        <p:txBody>
          <a:bodyPr>
            <a:normAutofit/>
          </a:bodyPr>
          <a:lstStyle/>
          <a:p>
            <a:pPr algn="ctr"/>
            <a:r>
              <a:rPr lang="bg-BG" altLang="en-US" sz="4800" b="1" dirty="0" smtClean="0">
                <a:solidFill>
                  <a:srgbClr val="00B050"/>
                </a:solidFill>
              </a:rPr>
              <a:t>ВЪПРОСИ.... ??</a:t>
            </a:r>
            <a:endParaRPr lang="bg-BG" altLang="en-U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9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23728" y="442214"/>
            <a:ext cx="5976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bg-BG" sz="30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ОПРЕДЕЛЕНИЕ</a:t>
            </a:r>
            <a:endParaRPr lang="bg-BG" sz="30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6234" y="1732836"/>
            <a:ext cx="72728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g-BG" sz="2400" b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Терапевтично-свързани миелоидни неоплазии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=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g-BG" sz="2400" b="1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Тherapy-Related </a:t>
            </a:r>
            <a:r>
              <a:rPr lang="bg-BG" sz="2400" b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MNs, </a:t>
            </a:r>
            <a:r>
              <a:rPr lang="bg-BG" sz="2400" b="1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t-MPs</a:t>
            </a:r>
            <a:endParaRPr lang="bg-BG" sz="2400" b="1" dirty="0">
              <a:solidFill>
                <a:srgbClr val="00B05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bg-BG" sz="2200" dirty="0">
                <a:latin typeface="Times New Roman" pitchFamily="18" charset="0"/>
                <a:ea typeface="Calibri"/>
                <a:cs typeface="Times New Roman" pitchFamily="18" charset="0"/>
              </a:rPr>
              <a:t>Термин, включен за първи път в ревизираната СЗО-класификация (2016 г.)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bg-BG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Рубрика „</a:t>
            </a:r>
            <a:r>
              <a:rPr lang="bg-BG" sz="2200" dirty="0">
                <a:latin typeface="Times New Roman" pitchFamily="18" charset="0"/>
                <a:ea typeface="Calibri"/>
                <a:cs typeface="Times New Roman" pitchFamily="18" charset="0"/>
              </a:rPr>
              <a:t>М</a:t>
            </a:r>
            <a:r>
              <a:rPr lang="bg-BG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иелоидни неоплазии“, </a:t>
            </a:r>
            <a:r>
              <a:rPr lang="bg-BG" sz="2200" dirty="0">
                <a:latin typeface="Times New Roman" pitchFamily="18" charset="0"/>
                <a:ea typeface="Calibri"/>
                <a:cs typeface="Times New Roman" pitchFamily="18" charset="0"/>
              </a:rPr>
              <a:t>подгрупа </a:t>
            </a:r>
            <a:r>
              <a:rPr lang="bg-BG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AML</a:t>
            </a:r>
            <a:endParaRPr lang="bg-BG" sz="2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bg-BG" sz="2200" dirty="0">
                <a:latin typeface="Times New Roman" pitchFamily="18" charset="0"/>
                <a:ea typeface="Calibri"/>
                <a:cs typeface="Times New Roman" pitchFamily="18" charset="0"/>
              </a:rPr>
              <a:t>Характеризира случаи на t-AML, t-MDS и t-MDS / MPN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bg-BG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Въпросът </a:t>
            </a:r>
            <a:r>
              <a:rPr lang="bg-BG" sz="2200" dirty="0">
                <a:latin typeface="Times New Roman" pitchFamily="18" charset="0"/>
                <a:ea typeface="Calibri"/>
                <a:cs typeface="Times New Roman" pitchFamily="18" charset="0"/>
              </a:rPr>
              <a:t>за стандарт на терапевтичното поведение в световен мащаб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56892" y="476672"/>
            <a:ext cx="5976664" cy="7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ЕПИДЕМИОЛОГИЯ</a:t>
            </a:r>
            <a:endParaRPr lang="bg-BG" sz="30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8820" y="2217791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Symbol"/>
              <a:buChar char=""/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</a:t>
            </a: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чакван ръст на </a:t>
            </a:r>
            <a:r>
              <a:rPr lang="bg-BG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честотата </a:t>
            </a: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на </a:t>
            </a:r>
            <a:r>
              <a:rPr lang="bg-BG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t-MNs - подобрена </a:t>
            </a: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преживяемост на </a:t>
            </a:r>
            <a:r>
              <a:rPr lang="bg-BG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онкологичните пациенти </a:t>
            </a:r>
          </a:p>
          <a:p>
            <a:pPr marL="342900" indent="-342900" algn="just">
              <a:lnSpc>
                <a:spcPct val="150000"/>
              </a:lnSpc>
              <a:buFont typeface="Symbol"/>
              <a:buChar char=""/>
            </a:pPr>
            <a:r>
              <a:rPr lang="bg-BG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Приема </a:t>
            </a: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се, че около 10%-20% от всички случаи на AML </a:t>
            </a:r>
            <a:r>
              <a:rPr lang="bg-BG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(7</a:t>
            </a: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% при възрастните), MDS, MDS / MPNs са </a:t>
            </a:r>
            <a:r>
              <a:rPr lang="bg-BG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терапевтично-свързани</a:t>
            </a:r>
            <a:endParaRPr lang="bg-BG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69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07704" y="545927"/>
            <a:ext cx="5976664" cy="7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ЕПИДЕМИОЛОГИЯ</a:t>
            </a:r>
            <a:endParaRPr lang="bg-BG" sz="30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6234" y="2204864"/>
            <a:ext cx="73779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bg-BG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Преобладаващата </a:t>
            </a:r>
            <a:r>
              <a:rPr lang="bg-BG" sz="2800" dirty="0">
                <a:latin typeface="Times New Roman" pitchFamily="18" charset="0"/>
                <a:ea typeface="Calibri"/>
                <a:cs typeface="Times New Roman" pitchFamily="18" charset="0"/>
              </a:rPr>
              <a:t>част пациенти с t-MPs cа лекувани за  малигнени заболявания: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60-70</a:t>
            </a: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% за солидни </a:t>
            </a:r>
            <a:r>
              <a:rPr lang="bg-BG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тумори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20-30</a:t>
            </a: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% за онкохематологична </a:t>
            </a:r>
            <a:r>
              <a:rPr lang="bg-BG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патология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само </a:t>
            </a: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5-10% за бенигнено заболяване (автоимунно)</a:t>
            </a:r>
          </a:p>
        </p:txBody>
      </p:sp>
    </p:spTree>
    <p:extLst>
      <p:ext uri="{BB962C8B-B14F-4D97-AF65-F5344CB8AC3E}">
        <p14:creationId xmlns:p14="http://schemas.microsoft.com/office/powerpoint/2010/main" val="1139923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23728" y="548680"/>
            <a:ext cx="5976664" cy="7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ЕПИДЕМИОЛОГИЯ</a:t>
            </a:r>
            <a:endParaRPr lang="bg-BG" sz="3000" b="1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6234" y="2132856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Най-честите първични локализации са: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sz="2000" dirty="0">
                <a:latin typeface="Times New Roman" pitchFamily="18" charset="0"/>
                <a:ea typeface="Calibri"/>
                <a:cs typeface="Times New Roman" pitchFamily="18" charset="0"/>
              </a:rPr>
              <a:t>Неходжкинови лимфоми, НХЛ (28</a:t>
            </a:r>
            <a:r>
              <a:rPr lang="bg-BG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%)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sz="2000" b="1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Карцином </a:t>
            </a:r>
            <a:r>
              <a:rPr lang="bg-BG" sz="2000" b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 гърдата, КГ (16</a:t>
            </a:r>
            <a:r>
              <a:rPr lang="bg-BG" sz="2000" b="1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%)</a:t>
            </a:r>
            <a:endParaRPr lang="bg-BG" sz="2000" dirty="0">
              <a:solidFill>
                <a:srgbClr val="00B05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Мултиплен Миелом, ММ </a:t>
            </a:r>
            <a:r>
              <a:rPr lang="bg-BG" sz="2000" dirty="0">
                <a:latin typeface="Times New Roman" pitchFamily="18" charset="0"/>
                <a:ea typeface="Calibri"/>
                <a:cs typeface="Times New Roman" pitchFamily="18" charset="0"/>
              </a:rPr>
              <a:t>(6</a:t>
            </a:r>
            <a:r>
              <a:rPr lang="bg-BG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%)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Простатен </a:t>
            </a:r>
            <a:r>
              <a:rPr lang="bg-BG" sz="2000" dirty="0">
                <a:latin typeface="Times New Roman" pitchFamily="18" charset="0"/>
                <a:ea typeface="Calibri"/>
                <a:cs typeface="Times New Roman" pitchFamily="18" charset="0"/>
              </a:rPr>
              <a:t>карцином (6</a:t>
            </a:r>
            <a:r>
              <a:rPr lang="bg-BG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%)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Нова възможна </a:t>
            </a:r>
            <a:r>
              <a:rPr lang="bg-BG" sz="2000" dirty="0">
                <a:latin typeface="Times New Roman" pitchFamily="18" charset="0"/>
                <a:ea typeface="Calibri"/>
                <a:cs typeface="Times New Roman" pitchFamily="18" charset="0"/>
              </a:rPr>
              <a:t>рискова </a:t>
            </a:r>
            <a:r>
              <a:rPr lang="bg-BG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група – пациенти след </a:t>
            </a:r>
            <a:r>
              <a:rPr lang="bg-BG" sz="2000" dirty="0">
                <a:latin typeface="Times New Roman" pitchFamily="18" charset="0"/>
                <a:ea typeface="Calibri"/>
                <a:cs typeface="Times New Roman" pitchFamily="18" charset="0"/>
              </a:rPr>
              <a:t>високодозова ХТ+АСКТ при немиелоидни неоплазии</a:t>
            </a:r>
          </a:p>
        </p:txBody>
      </p:sp>
    </p:spTree>
    <p:extLst>
      <p:ext uri="{BB962C8B-B14F-4D97-AF65-F5344CB8AC3E}">
        <p14:creationId xmlns:p14="http://schemas.microsoft.com/office/powerpoint/2010/main" val="381369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76234" y="1732836"/>
            <a:ext cx="7272808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bg-BG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7340475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305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23728" y="452364"/>
            <a:ext cx="5976664" cy="7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ЕПИДЕМИОЛОГИЯ</a:t>
            </a:r>
            <a:endParaRPr lang="bg-BG" sz="30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5676" y="1659008"/>
            <a:ext cx="691276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g-BG" sz="2000" dirty="0">
                <a:latin typeface="Times New Roman" pitchFamily="18" charset="0"/>
                <a:ea typeface="Calibri"/>
                <a:cs typeface="Times New Roman" pitchFamily="18" charset="0"/>
              </a:rPr>
              <a:t>Актуално проучване на SEER (426 068 възрастни) изследва </a:t>
            </a:r>
            <a:endParaRPr lang="bg-BG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g-BG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t-MNs </a:t>
            </a:r>
            <a:r>
              <a:rPr lang="bg-BG" sz="2000" dirty="0">
                <a:latin typeface="Times New Roman" pitchFamily="18" charset="0"/>
                <a:ea typeface="Calibri"/>
                <a:cs typeface="Times New Roman" pitchFamily="18" charset="0"/>
              </a:rPr>
              <a:t>при лекувани за първични неоплазии с </a:t>
            </a:r>
            <a:r>
              <a:rPr lang="bg-BG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ХТ</a:t>
            </a:r>
            <a:r>
              <a:rPr lang="bg-BG" sz="2000" b="1" baseline="30000" dirty="0" smtClean="0">
                <a:latin typeface="Times New Roman" pitchFamily="18" charset="0"/>
                <a:ea typeface="Calibri"/>
                <a:cs typeface="Times New Roman" pitchFamily="18" charset="0"/>
              </a:rPr>
              <a:t>1</a:t>
            </a:r>
            <a:r>
              <a:rPr lang="bg-BG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endParaRPr lang="bg-BG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bg-BG" sz="2000" dirty="0">
                <a:latin typeface="Times New Roman" pitchFamily="18" charset="0"/>
                <a:ea typeface="Calibri"/>
                <a:cs typeface="Times New Roman" pitchFamily="18" charset="0"/>
              </a:rPr>
              <a:t>4.7 пъти  по-висок риск за възникване на </a:t>
            </a:r>
            <a:r>
              <a:rPr lang="bg-BG" sz="2000" dirty="0" err="1">
                <a:latin typeface="Times New Roman" pitchFamily="18" charset="0"/>
                <a:ea typeface="Calibri"/>
                <a:cs typeface="Times New Roman" pitchFamily="18" charset="0"/>
              </a:rPr>
              <a:t>t-MNs</a:t>
            </a:r>
            <a:r>
              <a:rPr lang="bg-BG" sz="2000" dirty="0">
                <a:latin typeface="Times New Roman" pitchFamily="18" charset="0"/>
                <a:ea typeface="Calibri"/>
                <a:cs typeface="Times New Roman" pitchFamily="18" charset="0"/>
              </a:rPr>
              <a:t> спрямо общата популация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bg-BG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Жените - доминиращ % </a:t>
            </a:r>
            <a:r>
              <a:rPr lang="bg-BG" sz="2000" dirty="0">
                <a:latin typeface="Times New Roman" pitchFamily="18" charset="0"/>
                <a:ea typeface="Calibri"/>
                <a:cs typeface="Times New Roman" pitchFamily="18" charset="0"/>
              </a:rPr>
              <a:t>при t-AML поради заболеваемост от КГ, следвано от НХЛ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bg-BG" sz="2000" dirty="0">
                <a:latin typeface="Times New Roman" pitchFamily="18" charset="0"/>
                <a:ea typeface="Calibri"/>
                <a:cs typeface="Times New Roman" pitchFamily="18" charset="0"/>
              </a:rPr>
              <a:t>Десет </a:t>
            </a:r>
            <a:r>
              <a:rPr lang="bg-BG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години </a:t>
            </a:r>
            <a:r>
              <a:rPr lang="bg-BG" sz="2000" dirty="0">
                <a:latin typeface="Times New Roman" pitchFamily="18" charset="0"/>
                <a:ea typeface="Calibri"/>
                <a:cs typeface="Times New Roman" pitchFamily="18" charset="0"/>
              </a:rPr>
              <a:t>след </a:t>
            </a:r>
            <a:r>
              <a:rPr lang="bg-BG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ХТ </a:t>
            </a:r>
            <a:r>
              <a:rPr lang="bg-BG" sz="2000" dirty="0">
                <a:latin typeface="Times New Roman" pitchFamily="18" charset="0"/>
                <a:ea typeface="Calibri"/>
                <a:cs typeface="Times New Roman" pitchFamily="18" charset="0"/>
              </a:rPr>
              <a:t>абсолютният риск за развитие на t-AML при КГ е 2.15 /1000 </a:t>
            </a:r>
            <a:r>
              <a:rPr lang="bg-BG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жени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bg-BG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/>
            <a:r>
              <a:rPr lang="bg-BG" sz="1100" b="1" baseline="30000" dirty="0">
                <a:latin typeface="Times New Roman" pitchFamily="18" charset="0"/>
                <a:ea typeface="Calibri"/>
                <a:cs typeface="Times New Roman" pitchFamily="18" charset="0"/>
              </a:rPr>
              <a:t>1</a:t>
            </a:r>
            <a:r>
              <a:rPr lang="en-US" sz="1100" dirty="0" err="1" smtClean="0"/>
              <a:t>Dores</a:t>
            </a:r>
            <a:r>
              <a:rPr lang="en-US" sz="1100" dirty="0" smtClean="0"/>
              <a:t> </a:t>
            </a:r>
            <a:r>
              <a:rPr lang="en-US" sz="1100" dirty="0"/>
              <a:t>M, Tucker M, et al. Evolving risk of therapy-related acute myeloid leukemia following cancer chemotherapy</a:t>
            </a:r>
            <a:endParaRPr lang="bg-BG" sz="1100" dirty="0"/>
          </a:p>
          <a:p>
            <a:r>
              <a:rPr lang="en-US" sz="1100" dirty="0"/>
              <a:t>among adults in the United States 1975-2008. Blood 2013; 121:2996-3004</a:t>
            </a:r>
            <a:endParaRPr lang="bg-BG" sz="1100" dirty="0"/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endParaRPr lang="bg-BG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305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19672" y="751676"/>
            <a:ext cx="5976664" cy="7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bg-BG" sz="30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ЕТИОПАТОГЕНЕЗА</a:t>
            </a:r>
            <a:endParaRPr lang="bg-BG" sz="30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2073363"/>
            <a:ext cx="74602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bg-BG" sz="2400" b="1" dirty="0">
                <a:latin typeface="Times New Roman" pitchFamily="18" charset="0"/>
                <a:ea typeface="Calibri"/>
                <a:cs typeface="Times New Roman" pitchFamily="18" charset="0"/>
              </a:rPr>
              <a:t>Причините</a:t>
            </a: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 за t-MNs могат да включват: </a:t>
            </a:r>
            <a:endParaRPr lang="bg-BG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мутационни събития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промени </a:t>
            </a: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в хемопоетичните стволови </a:t>
            </a:r>
            <a:r>
              <a:rPr lang="bg-BG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клетки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и </a:t>
            </a: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/или к.м. микросреда, индуцирани от ХТ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bg-BG" sz="2400" b="1" dirty="0">
                <a:latin typeface="Times New Roman" pitchFamily="18" charset="0"/>
                <a:ea typeface="Calibri"/>
                <a:cs typeface="Times New Roman" pitchFamily="18" charset="0"/>
              </a:rPr>
              <a:t>Факт </a:t>
            </a: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е, че </a:t>
            </a:r>
            <a:r>
              <a:rPr lang="bg-BG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малка </a:t>
            </a: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част от </a:t>
            </a:r>
            <a:r>
              <a:rPr lang="bg-BG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пациентите </a:t>
            </a: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с </a:t>
            </a:r>
            <a:r>
              <a:rPr lang="bg-BG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еднакво малигнено </a:t>
            </a: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заболяване и идентични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Th</a:t>
            </a: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 протоколи развиват </a:t>
            </a:r>
            <a:r>
              <a:rPr lang="bg-BG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t-MNs</a:t>
            </a:r>
            <a:endParaRPr lang="bg-BG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" name="AutoShape 2" descr="Ð¡Ð²ÑÑÐ·Ð°Ð½Ð¾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Ð¡Ð²ÑÑÐ·Ð°Ð½Ð¾ Ð¸Ð·Ð¾Ð±ÑÐ°Ð¶ÐµÐ½Ð¸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164288" y="116632"/>
            <a:ext cx="1835696" cy="2016224"/>
            <a:chOff x="7164288" y="116632"/>
            <a:chExt cx="1835696" cy="2016224"/>
          </a:xfrm>
        </p:grpSpPr>
        <p:sp>
          <p:nvSpPr>
            <p:cNvPr id="4" name="Rectangle 3"/>
            <p:cNvSpPr/>
            <p:nvPr/>
          </p:nvSpPr>
          <p:spPr>
            <a:xfrm>
              <a:off x="7164288" y="116632"/>
              <a:ext cx="1835696" cy="2016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3710" y="227889"/>
              <a:ext cx="1600200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3305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1535</Words>
  <Application>Microsoft Macintosh PowerPoint</Application>
  <PresentationFormat>On-screen Show (4:3)</PresentationFormat>
  <Paragraphs>152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  ТЕРАПЕВТИЧНО-СВЪРЗАНИ МИЕЛОИДНИ НЕОПЛАЗИИ   </vt:lpstr>
      <vt:lpstr>DisclosUrE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ВЪПРОСИ.... 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Peter</dc:creator>
  <cp:lastModifiedBy>Dimitar Kalev</cp:lastModifiedBy>
  <cp:revision>81</cp:revision>
  <cp:lastPrinted>2018-09-10T10:37:21Z</cp:lastPrinted>
  <dcterms:created xsi:type="dcterms:W3CDTF">2014-06-21T20:03:13Z</dcterms:created>
  <dcterms:modified xsi:type="dcterms:W3CDTF">2018-09-29T16:13:44Z</dcterms:modified>
</cp:coreProperties>
</file>