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01" r:id="rId4"/>
    <p:sldId id="302" r:id="rId5"/>
    <p:sldId id="303" r:id="rId6"/>
    <p:sldId id="304" r:id="rId7"/>
    <p:sldId id="305" r:id="rId8"/>
    <p:sldId id="306" r:id="rId9"/>
    <p:sldId id="307" r:id="rId10"/>
    <p:sldId id="349" r:id="rId11"/>
    <p:sldId id="308" r:id="rId12"/>
    <p:sldId id="351" r:id="rId13"/>
    <p:sldId id="350" r:id="rId14"/>
    <p:sldId id="309" r:id="rId15"/>
    <p:sldId id="317" r:id="rId16"/>
    <p:sldId id="263" r:id="rId17"/>
    <p:sldId id="311" r:id="rId18"/>
    <p:sldId id="312" r:id="rId19"/>
    <p:sldId id="313" r:id="rId20"/>
    <p:sldId id="314" r:id="rId21"/>
    <p:sldId id="315" r:id="rId22"/>
    <p:sldId id="318" r:id="rId23"/>
    <p:sldId id="319" r:id="rId24"/>
    <p:sldId id="264" r:id="rId25"/>
    <p:sldId id="338" r:id="rId26"/>
    <p:sldId id="320" r:id="rId27"/>
    <p:sldId id="321" r:id="rId28"/>
    <p:sldId id="355" r:id="rId29"/>
    <p:sldId id="322" r:id="rId30"/>
    <p:sldId id="352" r:id="rId31"/>
    <p:sldId id="323" r:id="rId32"/>
    <p:sldId id="353" r:id="rId33"/>
    <p:sldId id="326" r:id="rId34"/>
    <p:sldId id="324" r:id="rId35"/>
    <p:sldId id="354" r:id="rId36"/>
    <p:sldId id="336" r:id="rId37"/>
    <p:sldId id="327" r:id="rId38"/>
    <p:sldId id="328" r:id="rId39"/>
    <p:sldId id="346" r:id="rId40"/>
    <p:sldId id="329" r:id="rId41"/>
    <p:sldId id="347" r:id="rId42"/>
    <p:sldId id="330" r:id="rId43"/>
    <p:sldId id="331" r:id="rId44"/>
    <p:sldId id="332" r:id="rId45"/>
    <p:sldId id="333" r:id="rId46"/>
    <p:sldId id="345" r:id="rId47"/>
    <p:sldId id="334" r:id="rId48"/>
    <p:sldId id="335" r:id="rId49"/>
    <p:sldId id="339" r:id="rId50"/>
    <p:sldId id="340" r:id="rId51"/>
    <p:sldId id="341" r:id="rId52"/>
    <p:sldId id="342" r:id="rId53"/>
    <p:sldId id="344" r:id="rId54"/>
    <p:sldId id="265" r:id="rId55"/>
    <p:sldId id="266" r:id="rId56"/>
    <p:sldId id="267" r:id="rId57"/>
    <p:sldId id="262" r:id="rId58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5B25"/>
    <a:srgbClr val="0A4B4B"/>
    <a:srgbClr val="5DA3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723"/>
    <p:restoredTop sz="94802"/>
  </p:normalViewPr>
  <p:slideViewPr>
    <p:cSldViewPr>
      <p:cViewPr>
        <p:scale>
          <a:sx n="119" d="100"/>
          <a:sy n="119" d="100"/>
        </p:scale>
        <p:origin x="-20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3" d="100"/>
        <a:sy n="6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36862-E1CD-42D7-AD15-EF71EDB5E300}" type="datetimeFigureOut">
              <a:rPr lang="bg-BG" smtClean="0"/>
              <a:pPr/>
              <a:t>3.10.18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825AF-59FA-4BB6-A0ED-3FD55A921519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3995937" y="476672"/>
            <a:ext cx="4608314" cy="4536653"/>
          </a:xfrm>
        </p:spPr>
        <p:txBody>
          <a:bodyPr/>
          <a:lstStyle/>
          <a:p>
            <a:endParaRPr lang="bg-BG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36862-E1CD-42D7-AD15-EF71EDB5E300}" type="datetimeFigureOut">
              <a:rPr lang="bg-BG" smtClean="0"/>
              <a:pPr/>
              <a:t>3.10.18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825AF-59FA-4BB6-A0ED-3FD55A921519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36862-E1CD-42D7-AD15-EF71EDB5E300}" type="datetimeFigureOut">
              <a:rPr lang="bg-BG" smtClean="0"/>
              <a:pPr/>
              <a:t>3.10.18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825AF-59FA-4BB6-A0ED-3FD55A921519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36862-E1CD-42D7-AD15-EF71EDB5E300}" type="datetimeFigureOut">
              <a:rPr lang="bg-BG" smtClean="0"/>
              <a:pPr/>
              <a:t>3.10.18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825AF-59FA-4BB6-A0ED-3FD55A921519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275856" y="1196752"/>
            <a:ext cx="4969172" cy="4824858"/>
          </a:xfrm>
        </p:spPr>
        <p:txBody>
          <a:bodyPr/>
          <a:lstStyle/>
          <a:p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36862-E1CD-42D7-AD15-EF71EDB5E300}" type="datetimeFigureOut">
              <a:rPr lang="bg-BG" smtClean="0"/>
              <a:pPr/>
              <a:t>3.10.18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825AF-59FA-4BB6-A0ED-3FD55A921519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36862-E1CD-42D7-AD15-EF71EDB5E300}" type="datetimeFigureOut">
              <a:rPr lang="bg-BG" smtClean="0"/>
              <a:pPr/>
              <a:t>3.10.18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825AF-59FA-4BB6-A0ED-3FD55A921519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36862-E1CD-42D7-AD15-EF71EDB5E300}" type="datetimeFigureOut">
              <a:rPr lang="bg-BG" smtClean="0"/>
              <a:pPr/>
              <a:t>3.10.18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825AF-59FA-4BB6-A0ED-3FD55A921519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36862-E1CD-42D7-AD15-EF71EDB5E300}" type="datetimeFigureOut">
              <a:rPr lang="bg-BG" smtClean="0"/>
              <a:pPr/>
              <a:t>3.10.18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825AF-59FA-4BB6-A0ED-3FD55A921519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36862-E1CD-42D7-AD15-EF71EDB5E300}" type="datetimeFigureOut">
              <a:rPr lang="bg-BG" smtClean="0"/>
              <a:pPr/>
              <a:t>3.10.18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825AF-59FA-4BB6-A0ED-3FD55A921519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36862-E1CD-42D7-AD15-EF71EDB5E300}" type="datetimeFigureOut">
              <a:rPr lang="bg-BG" smtClean="0"/>
              <a:pPr/>
              <a:t>3.10.18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825AF-59FA-4BB6-A0ED-3FD55A921519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36862-E1CD-42D7-AD15-EF71EDB5E300}" type="datetimeFigureOut">
              <a:rPr lang="bg-BG" smtClean="0"/>
              <a:pPr/>
              <a:t>3.10.18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7825AF-59FA-4BB6-A0ED-3FD55A921519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bg-BG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36862-E1CD-42D7-AD15-EF71EDB5E300}" type="datetimeFigureOut">
              <a:rPr lang="bg-BG" smtClean="0"/>
              <a:pPr/>
              <a:t>3.10.18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825AF-59FA-4BB6-A0ED-3FD55A921519}" type="slidenum">
              <a:rPr lang="bg-BG" smtClean="0"/>
              <a:pPr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_template_2015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20" y="13342"/>
            <a:ext cx="9144000" cy="6831315"/>
          </a:xfrm>
          <a:prstGeom prst="rect">
            <a:avLst/>
          </a:prstGeom>
        </p:spPr>
      </p:pic>
      <p:sp>
        <p:nvSpPr>
          <p:cNvPr id="5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2209862" y="1211982"/>
            <a:ext cx="6400738" cy="704850"/>
          </a:xfrm>
        </p:spPr>
        <p:txBody>
          <a:bodyPr>
            <a:normAutofit fontScale="90000"/>
          </a:bodyPr>
          <a:lstStyle/>
          <a:p>
            <a:r>
              <a:rPr lang="bg-BG" dirty="0" err="1"/>
              <a:t>Остеонекроза</a:t>
            </a:r>
            <a:r>
              <a:rPr lang="bg-BG" dirty="0"/>
              <a:t> на челюстите, свързана с </a:t>
            </a:r>
            <a:r>
              <a:rPr lang="bg-BG" dirty="0" err="1"/>
              <a:t>бифосфонати</a:t>
            </a:r>
            <a:r>
              <a:rPr lang="bg-BG" dirty="0"/>
              <a:t> и </a:t>
            </a:r>
            <a:r>
              <a:rPr lang="en-US" i="1" dirty="0" err="1"/>
              <a:t>denozumab</a:t>
            </a:r>
            <a:endParaRPr lang="ru-RU" altLang="en-US" sz="4000" dirty="0">
              <a:solidFill>
                <a:srgbClr val="4F5B25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ubTitle" idx="4294967295"/>
          </p:nvPr>
        </p:nvSpPr>
        <p:spPr>
          <a:xfrm>
            <a:off x="2123728" y="3127561"/>
            <a:ext cx="6614800" cy="517463"/>
          </a:xfrm>
        </p:spPr>
        <p:txBody>
          <a:bodyPr>
            <a:noAutofit/>
          </a:bodyPr>
          <a:lstStyle/>
          <a:p>
            <a:pPr marL="0" indent="0" algn="ctr" eaLnBrk="1" hangingPunct="1">
              <a:buFontTx/>
              <a:buNone/>
            </a:pPr>
            <a:r>
              <a:rPr lang="bg-BG" altLang="en-US" sz="2800" i="1" dirty="0">
                <a:solidFill>
                  <a:srgbClr val="4F5B25"/>
                </a:solidFill>
                <a:ea typeface="宋体" pitchFamily="2" charset="-122"/>
              </a:rPr>
              <a:t>Доц. д-р Павел Станимиров, </a:t>
            </a:r>
            <a:r>
              <a:rPr lang="bg-BG" altLang="en-US" sz="2800" i="1" dirty="0" err="1">
                <a:solidFill>
                  <a:srgbClr val="4F5B25"/>
                </a:solidFill>
                <a:ea typeface="宋体" pitchFamily="2" charset="-122"/>
              </a:rPr>
              <a:t>дм</a:t>
            </a:r>
            <a:endParaRPr lang="bg-BG" altLang="en-US" sz="2800" i="1" dirty="0">
              <a:solidFill>
                <a:srgbClr val="4F5B25"/>
              </a:solidFill>
              <a:ea typeface="宋体" pitchFamily="2" charset="-122"/>
            </a:endParaRPr>
          </a:p>
          <a:p>
            <a:pPr marL="0" indent="0" algn="ctr" eaLnBrk="1" hangingPunct="1">
              <a:buFontTx/>
              <a:buNone/>
            </a:pPr>
            <a:r>
              <a:rPr lang="bg-BG" altLang="en-US" sz="2800" i="1" dirty="0">
                <a:solidFill>
                  <a:srgbClr val="4F5B25"/>
                </a:solidFill>
                <a:ea typeface="宋体" pitchFamily="2" charset="-122"/>
              </a:rPr>
              <a:t>Университетска </a:t>
            </a:r>
            <a:r>
              <a:rPr lang="bg-BG" altLang="en-US" sz="2800" i="1" dirty="0" err="1">
                <a:solidFill>
                  <a:srgbClr val="4F5B25"/>
                </a:solidFill>
                <a:ea typeface="宋体" pitchFamily="2" charset="-122"/>
              </a:rPr>
              <a:t>клининка</a:t>
            </a:r>
            <a:r>
              <a:rPr lang="bg-BG" altLang="en-US" sz="2800" i="1" dirty="0">
                <a:solidFill>
                  <a:srgbClr val="4F5B25"/>
                </a:solidFill>
                <a:ea typeface="宋体" pitchFamily="2" charset="-122"/>
              </a:rPr>
              <a:t> Лицево-челюстна хирургия, УМБАЛ ”</a:t>
            </a:r>
            <a:r>
              <a:rPr lang="bg-BG" altLang="en-US" sz="2800" i="1" dirty="0" err="1">
                <a:solidFill>
                  <a:srgbClr val="4F5B25"/>
                </a:solidFill>
                <a:ea typeface="宋体" pitchFamily="2" charset="-122"/>
              </a:rPr>
              <a:t>Александровска</a:t>
            </a:r>
            <a:r>
              <a:rPr lang="bg-BG" altLang="en-US" sz="2800" i="1" dirty="0">
                <a:solidFill>
                  <a:srgbClr val="4F5B25"/>
                </a:solidFill>
                <a:ea typeface="宋体" pitchFamily="2" charset="-122"/>
              </a:rPr>
              <a:t>“ </a:t>
            </a:r>
          </a:p>
          <a:p>
            <a:pPr marL="0" indent="0" algn="ctr" eaLnBrk="1" hangingPunct="1">
              <a:buFontTx/>
              <a:buNone/>
            </a:pPr>
            <a:r>
              <a:rPr lang="bg-BG" altLang="en-US" sz="2800" i="1" dirty="0">
                <a:solidFill>
                  <a:srgbClr val="4F5B25"/>
                </a:solidFill>
                <a:ea typeface="宋体" pitchFamily="2" charset="-122"/>
              </a:rPr>
              <a:t>Катедра ЛЧХ, МУ-София</a:t>
            </a:r>
            <a:endParaRPr lang="en-US" altLang="en-US" sz="2800" i="1" dirty="0">
              <a:solidFill>
                <a:srgbClr val="4F5B25"/>
              </a:solidFill>
              <a:ea typeface="宋体" pitchFamily="2" charset="-122"/>
            </a:endParaRPr>
          </a:p>
          <a:p>
            <a:pPr marL="0" indent="0" eaLnBrk="1" hangingPunct="1">
              <a:buFontTx/>
              <a:buNone/>
            </a:pPr>
            <a:endParaRPr lang="ru-RU" altLang="en-US" sz="28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A837768-42D9-294C-95B6-AA86ED048B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0" t="37493" r="27814" b="8082"/>
          <a:stretch/>
        </p:blipFill>
        <p:spPr>
          <a:xfrm>
            <a:off x="10408" y="1124744"/>
            <a:ext cx="4032448" cy="32403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885C0CC-D5BB-6B47-A2F2-A2D2E351EC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9410" r="34637" b="-4103"/>
          <a:stretch/>
        </p:blipFill>
        <p:spPr>
          <a:xfrm>
            <a:off x="3131840" y="764704"/>
            <a:ext cx="5760640" cy="579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62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0F7519-03CB-1B4C-AA93-E1187D10B9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9741" r="9837" b="6384"/>
          <a:stretch/>
        </p:blipFill>
        <p:spPr>
          <a:xfrm>
            <a:off x="827584" y="1844824"/>
            <a:ext cx="7488832" cy="360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EEE9B43-3FFD-FE4F-9B1A-E4FB827340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1" t="75" r="5664"/>
          <a:stretch/>
        </p:blipFill>
        <p:spPr>
          <a:xfrm>
            <a:off x="935596" y="1904597"/>
            <a:ext cx="7272808" cy="354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90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772816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Пациентите имат много субективни оплаквания – постоянна болка, затруднения.</a:t>
            </a:r>
          </a:p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Много чест прием на антибиотици и обезболяващи.</a:t>
            </a:r>
          </a:p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Не могат да разберат добре проблема. </a:t>
            </a:r>
          </a:p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Ние сме безсилни на този етап!</a:t>
            </a:r>
          </a:p>
          <a:p>
            <a:pPr lvl="0"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kumimoji="0" lang="ru-RU" altLang="en-US" sz="2800" b="0" i="0" u="sng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03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772816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В научната литература има противоречиви данни за заболяването, честотата и лечението. </a:t>
            </a:r>
          </a:p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 err="1"/>
              <a:t>Рандомизирани</a:t>
            </a:r>
            <a:r>
              <a:rPr lang="bg-BG" sz="2800" dirty="0"/>
              <a:t> проучвания докладват за ниска честота на описаните странични ефекти.</a:t>
            </a:r>
          </a:p>
          <a:p>
            <a:pPr lvl="0"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kumimoji="0" lang="ru-RU" altLang="en-US" sz="2800" b="0" i="0" u="sng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107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755576" y="1484784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Първоначално в медицинските онколози  - </a:t>
            </a:r>
            <a:r>
              <a:rPr lang="bg-BG" sz="2800" dirty="0" err="1"/>
              <a:t>химиотерапевти</a:t>
            </a:r>
            <a:r>
              <a:rPr lang="bg-BG" sz="2800" dirty="0"/>
              <a:t> се формира нагласа за рядко срещан </a:t>
            </a:r>
            <a:r>
              <a:rPr lang="bg-BG" sz="2800" dirty="0" err="1"/>
              <a:t>страничнен</a:t>
            </a:r>
            <a:r>
              <a:rPr lang="bg-BG" sz="2800" dirty="0"/>
              <a:t> ефект, каквато е спонтанната некроза (без провокиращ фактор). </a:t>
            </a:r>
          </a:p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Непознаването на ефектите на тези агенти, подценяването на денталната </a:t>
            </a:r>
            <a:r>
              <a:rPr lang="bg-BG" sz="2800" dirty="0" err="1"/>
              <a:t>санация</a:t>
            </a:r>
            <a:r>
              <a:rPr lang="bg-BG" sz="2800" dirty="0"/>
              <a:t> преди старта на терапията, както и високият риск за некроза след зъбна екстракция, направиха </a:t>
            </a:r>
            <a:r>
              <a:rPr lang="en-US" sz="2800" dirty="0"/>
              <a:t>MRONJ </a:t>
            </a:r>
            <a:r>
              <a:rPr lang="bg-BG" sz="2800" dirty="0"/>
              <a:t>честа патология за оралната и лицево-челюстна хирургия.</a:t>
            </a:r>
            <a:r>
              <a:rPr lang="en-US" sz="2800" dirty="0"/>
              <a:t> </a:t>
            </a:r>
            <a:endParaRPr kumimoji="0" lang="ru-RU" altLang="en-US" sz="2800" b="0" i="0" u="sng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115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76011" y="-43445"/>
            <a:ext cx="9296022" cy="69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624805"/>
            <a:ext cx="6934200" cy="715963"/>
          </a:xfrm>
        </p:spPr>
        <p:txBody>
          <a:bodyPr>
            <a:noAutofit/>
          </a:bodyPr>
          <a:lstStyle/>
          <a:p>
            <a:r>
              <a:rPr lang="bg-BG" sz="3200" b="1" dirty="0"/>
              <a:t>Рискови фактори, свързани с </a:t>
            </a:r>
            <a:r>
              <a:rPr lang="bg-BG" sz="3200" b="1" dirty="0" err="1"/>
              <a:t>медикацията</a:t>
            </a:r>
            <a:endParaRPr lang="en-US" sz="3200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490CBD4-9A78-C94C-91DF-7C34CBBC7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7280" y="1772816"/>
            <a:ext cx="7315200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altLang="en-US" sz="2800" kern="0" dirty="0" err="1">
                <a:solidFill>
                  <a:srgbClr val="4D4D4D"/>
                </a:solidFill>
              </a:rPr>
              <a:t>Рискът</a:t>
            </a:r>
            <a:r>
              <a:rPr lang="ru-RU" altLang="en-US" sz="2800" kern="0" dirty="0">
                <a:solidFill>
                  <a:srgbClr val="4D4D4D"/>
                </a:solidFill>
              </a:rPr>
              <a:t> за </a:t>
            </a:r>
            <a:r>
              <a:rPr lang="en-US" altLang="en-US" sz="2800" kern="0" dirty="0">
                <a:solidFill>
                  <a:srgbClr val="4D4D4D"/>
                </a:solidFill>
              </a:rPr>
              <a:t>MRONJ </a:t>
            </a:r>
            <a:r>
              <a:rPr lang="ru-RU" altLang="en-US" sz="2800" kern="0" dirty="0">
                <a:solidFill>
                  <a:srgbClr val="4D4D4D"/>
                </a:solidFill>
              </a:rPr>
              <a:t>при </a:t>
            </a:r>
            <a:r>
              <a:rPr lang="ru-RU" altLang="en-US" sz="2800" kern="0" dirty="0" err="1">
                <a:solidFill>
                  <a:srgbClr val="4D4D4D"/>
                </a:solidFill>
              </a:rPr>
              <a:t>онкологични</a:t>
            </a:r>
            <a:r>
              <a:rPr lang="ru-RU" altLang="en-US" sz="2800" kern="0" dirty="0">
                <a:solidFill>
                  <a:srgbClr val="4D4D4D"/>
                </a:solidFill>
              </a:rPr>
              <a:t> </a:t>
            </a:r>
            <a:r>
              <a:rPr lang="ru-RU" altLang="en-US" sz="2800" kern="0" dirty="0" err="1">
                <a:solidFill>
                  <a:srgbClr val="4D4D4D"/>
                </a:solidFill>
              </a:rPr>
              <a:t>пациенти</a:t>
            </a:r>
            <a:r>
              <a:rPr lang="ru-RU" altLang="en-US" sz="2800" kern="0" dirty="0">
                <a:solidFill>
                  <a:srgbClr val="4D4D4D"/>
                </a:solidFill>
              </a:rPr>
              <a:t>, </a:t>
            </a:r>
            <a:r>
              <a:rPr lang="ru-RU" altLang="en-US" sz="2800" kern="0" dirty="0" err="1">
                <a:solidFill>
                  <a:srgbClr val="4D4D4D"/>
                </a:solidFill>
              </a:rPr>
              <a:t>приемащи</a:t>
            </a:r>
            <a:r>
              <a:rPr lang="ru-RU" altLang="en-US" sz="2800" kern="0" dirty="0">
                <a:solidFill>
                  <a:srgbClr val="4D4D4D"/>
                </a:solidFill>
              </a:rPr>
              <a:t>  </a:t>
            </a:r>
            <a:r>
              <a:rPr lang="en-US" altLang="en-US" sz="2800" kern="0" dirty="0" err="1">
                <a:solidFill>
                  <a:srgbClr val="4D4D4D"/>
                </a:solidFill>
              </a:rPr>
              <a:t>zoledronate</a:t>
            </a:r>
            <a:r>
              <a:rPr lang="en-US" altLang="en-US" sz="2800" kern="0" dirty="0">
                <a:solidFill>
                  <a:srgbClr val="4D4D4D"/>
                </a:solidFill>
              </a:rPr>
              <a:t>  (</a:t>
            </a:r>
            <a:r>
              <a:rPr lang="ru-RU" altLang="en-US" sz="2800" kern="0" dirty="0" err="1">
                <a:solidFill>
                  <a:srgbClr val="4D4D4D"/>
                </a:solidFill>
              </a:rPr>
              <a:t>проучвания</a:t>
            </a:r>
            <a:r>
              <a:rPr lang="ru-RU" altLang="en-US" sz="2800" kern="0" dirty="0">
                <a:solidFill>
                  <a:srgbClr val="4D4D4D"/>
                </a:solidFill>
              </a:rPr>
              <a:t> с </a:t>
            </a:r>
            <a:r>
              <a:rPr lang="ru-RU" altLang="en-US" sz="2800" kern="0" dirty="0" err="1">
                <a:solidFill>
                  <a:srgbClr val="4D4D4D"/>
                </a:solidFill>
              </a:rPr>
              <a:t>доказателства</a:t>
            </a:r>
            <a:r>
              <a:rPr lang="ru-RU" altLang="en-US" sz="2800" kern="0" dirty="0">
                <a:solidFill>
                  <a:srgbClr val="4D4D4D"/>
                </a:solidFill>
              </a:rPr>
              <a:t> от </a:t>
            </a:r>
            <a:r>
              <a:rPr lang="ru-RU" altLang="en-US" sz="2800" kern="0" dirty="0" err="1">
                <a:solidFill>
                  <a:srgbClr val="4D4D4D"/>
                </a:solidFill>
              </a:rPr>
              <a:t>първо</a:t>
            </a:r>
            <a:r>
              <a:rPr lang="ru-RU" altLang="en-US" sz="2800" kern="0" dirty="0">
                <a:solidFill>
                  <a:srgbClr val="4D4D4D"/>
                </a:solidFill>
              </a:rPr>
              <a:t> </a:t>
            </a:r>
            <a:r>
              <a:rPr lang="ru-RU" altLang="en-US" sz="2800" kern="0" dirty="0" err="1">
                <a:solidFill>
                  <a:srgbClr val="4D4D4D"/>
                </a:solidFill>
              </a:rPr>
              <a:t>ниво</a:t>
            </a:r>
            <a:r>
              <a:rPr lang="ru-RU" altLang="en-US" sz="2800" kern="0" dirty="0">
                <a:solidFill>
                  <a:srgbClr val="4D4D4D"/>
                </a:solidFill>
              </a:rPr>
              <a:t>) е 1% (100 случая на 10 000 </a:t>
            </a:r>
            <a:r>
              <a:rPr lang="ru-RU" altLang="en-US" sz="2800" kern="0" dirty="0" err="1">
                <a:solidFill>
                  <a:srgbClr val="4D4D4D"/>
                </a:solidFill>
              </a:rPr>
              <a:t>пациенти</a:t>
            </a:r>
            <a:r>
              <a:rPr lang="ru-RU" altLang="en-US" sz="2800" kern="0" dirty="0">
                <a:solidFill>
                  <a:srgbClr val="4D4D4D"/>
                </a:solidFill>
              </a:rPr>
              <a:t>).</a:t>
            </a:r>
            <a:endParaRPr lang="en-US" altLang="en-US" sz="2800" kern="0" dirty="0">
              <a:solidFill>
                <a:srgbClr val="4D4D4D"/>
              </a:solidFill>
            </a:endParaRPr>
          </a:p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ru-RU" altLang="en-US" sz="2800" kern="0" dirty="0" err="1">
                <a:solidFill>
                  <a:srgbClr val="4D4D4D"/>
                </a:solidFill>
              </a:rPr>
              <a:t>Рискът</a:t>
            </a:r>
            <a:r>
              <a:rPr lang="ru-RU" altLang="en-US" sz="2800" kern="0" dirty="0">
                <a:solidFill>
                  <a:srgbClr val="4D4D4D"/>
                </a:solidFill>
              </a:rPr>
              <a:t> за </a:t>
            </a:r>
            <a:r>
              <a:rPr lang="en-US" altLang="en-US" sz="2800" kern="0" dirty="0">
                <a:solidFill>
                  <a:srgbClr val="4D4D4D"/>
                </a:solidFill>
              </a:rPr>
              <a:t>MRONJ  </a:t>
            </a:r>
            <a:r>
              <a:rPr lang="ru-RU" altLang="en-US" sz="2800" kern="0" dirty="0">
                <a:solidFill>
                  <a:srgbClr val="4D4D4D"/>
                </a:solidFill>
              </a:rPr>
              <a:t>при </a:t>
            </a:r>
            <a:r>
              <a:rPr lang="ru-RU" altLang="en-US" sz="2800" kern="0" dirty="0" err="1">
                <a:solidFill>
                  <a:srgbClr val="4D4D4D"/>
                </a:solidFill>
              </a:rPr>
              <a:t>раково</a:t>
            </a:r>
            <a:r>
              <a:rPr lang="ru-RU" altLang="en-US" sz="2800" kern="0" dirty="0">
                <a:solidFill>
                  <a:srgbClr val="4D4D4D"/>
                </a:solidFill>
              </a:rPr>
              <a:t> </a:t>
            </a:r>
            <a:r>
              <a:rPr lang="ru-RU" altLang="en-US" sz="2800" kern="0" dirty="0" err="1">
                <a:solidFill>
                  <a:srgbClr val="4D4D4D"/>
                </a:solidFill>
              </a:rPr>
              <a:t>болни</a:t>
            </a:r>
            <a:r>
              <a:rPr lang="ru-RU" altLang="en-US" sz="2800" kern="0" dirty="0">
                <a:solidFill>
                  <a:srgbClr val="4D4D4D"/>
                </a:solidFill>
              </a:rPr>
              <a:t> </a:t>
            </a:r>
            <a:r>
              <a:rPr lang="ru-RU" altLang="en-US" sz="2800" kern="0" dirty="0" err="1">
                <a:solidFill>
                  <a:srgbClr val="4D4D4D"/>
                </a:solidFill>
              </a:rPr>
              <a:t>лекувани</a:t>
            </a:r>
            <a:r>
              <a:rPr lang="ru-RU" altLang="en-US" sz="2800" kern="0" dirty="0">
                <a:solidFill>
                  <a:srgbClr val="4D4D4D"/>
                </a:solidFill>
              </a:rPr>
              <a:t> с </a:t>
            </a:r>
            <a:r>
              <a:rPr lang="en-US" altLang="en-US" sz="2800" kern="0" dirty="0" err="1">
                <a:solidFill>
                  <a:srgbClr val="4D4D4D"/>
                </a:solidFill>
              </a:rPr>
              <a:t>zoledronate</a:t>
            </a:r>
            <a:r>
              <a:rPr lang="en-US" altLang="en-US" sz="2800" kern="0" dirty="0">
                <a:solidFill>
                  <a:srgbClr val="4D4D4D"/>
                </a:solidFill>
              </a:rPr>
              <a:t>  </a:t>
            </a:r>
            <a:r>
              <a:rPr lang="ru-RU" altLang="en-US" sz="2800" kern="0" dirty="0">
                <a:solidFill>
                  <a:srgbClr val="4D4D4D"/>
                </a:solidFill>
              </a:rPr>
              <a:t>е 50-100 </a:t>
            </a:r>
            <a:r>
              <a:rPr lang="ru-RU" altLang="en-US" sz="2800" kern="0" dirty="0" err="1">
                <a:solidFill>
                  <a:srgbClr val="4D4D4D"/>
                </a:solidFill>
              </a:rPr>
              <a:t>пъти</a:t>
            </a:r>
            <a:r>
              <a:rPr lang="ru-RU" altLang="en-US" sz="2800" kern="0" dirty="0">
                <a:solidFill>
                  <a:srgbClr val="4D4D4D"/>
                </a:solidFill>
              </a:rPr>
              <a:t> </a:t>
            </a:r>
            <a:r>
              <a:rPr lang="ru-RU" altLang="en-US" sz="2800" kern="0" dirty="0" err="1">
                <a:solidFill>
                  <a:srgbClr val="4D4D4D"/>
                </a:solidFill>
              </a:rPr>
              <a:t>по-висок</a:t>
            </a:r>
            <a:r>
              <a:rPr lang="ru-RU" altLang="en-US" sz="2800" kern="0" dirty="0">
                <a:solidFill>
                  <a:srgbClr val="4D4D4D"/>
                </a:solidFill>
              </a:rPr>
              <a:t> </a:t>
            </a:r>
            <a:r>
              <a:rPr lang="ru-RU" altLang="en-US" sz="2800" kern="0" dirty="0" err="1">
                <a:solidFill>
                  <a:srgbClr val="4D4D4D"/>
                </a:solidFill>
              </a:rPr>
              <a:t>спрямо</a:t>
            </a:r>
            <a:r>
              <a:rPr lang="ru-RU" altLang="en-US" sz="2800" kern="0" dirty="0">
                <a:solidFill>
                  <a:srgbClr val="4D4D4D"/>
                </a:solidFill>
              </a:rPr>
              <a:t> плацебо </a:t>
            </a:r>
            <a:r>
              <a:rPr lang="ru-RU" altLang="en-US" sz="2800" kern="0" dirty="0" err="1">
                <a:solidFill>
                  <a:srgbClr val="4D4D4D"/>
                </a:solidFill>
              </a:rPr>
              <a:t>групата</a:t>
            </a:r>
            <a:r>
              <a:rPr lang="ru-RU" altLang="en-US" sz="2800" kern="0" dirty="0">
                <a:solidFill>
                  <a:srgbClr val="4D4D4D"/>
                </a:solidFill>
              </a:rPr>
              <a:t>. </a:t>
            </a:r>
            <a:endParaRPr lang="en-US" altLang="en-US" sz="2800" kern="0" dirty="0">
              <a:solidFill>
                <a:srgbClr val="4D4D4D"/>
              </a:solidFill>
            </a:endParaRPr>
          </a:p>
          <a:p>
            <a:pPr lvl="0"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altLang="en-US" sz="2800" kern="0" dirty="0">
              <a:solidFill>
                <a:srgbClr val="4D4D4D"/>
              </a:solidFill>
            </a:endParaRPr>
          </a:p>
          <a:p>
            <a:pPr lvl="0" algn="just"/>
            <a:r>
              <a:rPr lang="bg-BG" sz="1000" b="1" dirty="0" err="1">
                <a:solidFill>
                  <a:srgbClr val="0070C0"/>
                </a:solidFill>
              </a:rPr>
              <a:t>Qi</a:t>
            </a:r>
            <a:r>
              <a:rPr lang="bg-BG" sz="1000" b="1" dirty="0">
                <a:solidFill>
                  <a:srgbClr val="0070C0"/>
                </a:solidFill>
              </a:rPr>
              <a:t> WX, </a:t>
            </a:r>
            <a:r>
              <a:rPr lang="bg-BG" sz="1000" b="1" dirty="0" err="1">
                <a:solidFill>
                  <a:srgbClr val="0070C0"/>
                </a:solidFill>
              </a:rPr>
              <a:t>et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al</a:t>
            </a:r>
            <a:r>
              <a:rPr lang="bg-BG" sz="1000" b="1" dirty="0">
                <a:solidFill>
                  <a:srgbClr val="0070C0"/>
                </a:solidFill>
              </a:rPr>
              <a:t>: </a:t>
            </a:r>
            <a:r>
              <a:rPr lang="bg-BG" sz="1000" b="1" dirty="0" err="1">
                <a:solidFill>
                  <a:srgbClr val="0070C0"/>
                </a:solidFill>
              </a:rPr>
              <a:t>Risk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of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osteonecrosis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of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the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jaw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in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cancer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patients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receiving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denosumab</a:t>
            </a:r>
            <a:r>
              <a:rPr lang="bg-BG" sz="1000" b="1" dirty="0">
                <a:solidFill>
                  <a:srgbClr val="0070C0"/>
                </a:solidFill>
              </a:rPr>
              <a:t>: </a:t>
            </a:r>
            <a:r>
              <a:rPr lang="bg-BG" sz="1000" b="1" dirty="0" err="1">
                <a:solidFill>
                  <a:srgbClr val="0070C0"/>
                </a:solidFill>
              </a:rPr>
              <a:t>a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u="sng" dirty="0" err="1">
                <a:solidFill>
                  <a:srgbClr val="0070C0"/>
                </a:solidFill>
              </a:rPr>
              <a:t>meta-analysis</a:t>
            </a:r>
            <a:r>
              <a:rPr lang="bg-BG" sz="1000" b="1" u="sng" dirty="0">
                <a:solidFill>
                  <a:srgbClr val="0070C0"/>
                </a:solidFill>
              </a:rPr>
              <a:t> </a:t>
            </a:r>
            <a:r>
              <a:rPr lang="bg-BG" sz="1000" b="1" u="sng" dirty="0" err="1">
                <a:solidFill>
                  <a:srgbClr val="0070C0"/>
                </a:solidFill>
              </a:rPr>
              <a:t>of</a:t>
            </a:r>
            <a:r>
              <a:rPr lang="bg-BG" sz="1000" b="1" u="sng" dirty="0">
                <a:solidFill>
                  <a:srgbClr val="0070C0"/>
                </a:solidFill>
              </a:rPr>
              <a:t> </a:t>
            </a:r>
            <a:r>
              <a:rPr lang="bg-BG" sz="1000" b="1" u="sng" dirty="0" err="1">
                <a:solidFill>
                  <a:srgbClr val="0070C0"/>
                </a:solidFill>
              </a:rPr>
              <a:t>seven</a:t>
            </a:r>
            <a:r>
              <a:rPr lang="bg-BG" sz="1000" b="1" u="sng" dirty="0">
                <a:solidFill>
                  <a:srgbClr val="0070C0"/>
                </a:solidFill>
              </a:rPr>
              <a:t> </a:t>
            </a:r>
            <a:r>
              <a:rPr lang="bg-BG" sz="1000" b="1" u="sng" dirty="0" err="1">
                <a:solidFill>
                  <a:srgbClr val="0070C0"/>
                </a:solidFill>
              </a:rPr>
              <a:t>randomized</a:t>
            </a:r>
            <a:r>
              <a:rPr lang="bg-BG" sz="1000" b="1" u="sng" dirty="0">
                <a:solidFill>
                  <a:srgbClr val="0070C0"/>
                </a:solidFill>
              </a:rPr>
              <a:t> </a:t>
            </a:r>
            <a:r>
              <a:rPr lang="bg-BG" sz="1000" b="1" u="sng" dirty="0" err="1">
                <a:solidFill>
                  <a:srgbClr val="0070C0"/>
                </a:solidFill>
              </a:rPr>
              <a:t>controlled</a:t>
            </a:r>
            <a:r>
              <a:rPr lang="bg-BG" sz="1000" b="1" u="sng" dirty="0">
                <a:solidFill>
                  <a:srgbClr val="0070C0"/>
                </a:solidFill>
              </a:rPr>
              <a:t> </a:t>
            </a:r>
            <a:r>
              <a:rPr lang="bg-BG" sz="1000" b="1" u="sng" dirty="0" err="1">
                <a:solidFill>
                  <a:srgbClr val="0070C0"/>
                </a:solidFill>
              </a:rPr>
              <a:t>trials</a:t>
            </a:r>
            <a:r>
              <a:rPr lang="bg-BG" sz="1000" b="1" u="sng" dirty="0">
                <a:solidFill>
                  <a:srgbClr val="0070C0"/>
                </a:solidFill>
              </a:rPr>
              <a:t>. </a:t>
            </a:r>
            <a:r>
              <a:rPr lang="bg-BG" sz="1000" b="1" u="sng" dirty="0" err="1">
                <a:solidFill>
                  <a:srgbClr val="0070C0"/>
                </a:solidFill>
              </a:rPr>
              <a:t>Int</a:t>
            </a:r>
            <a:r>
              <a:rPr lang="bg-BG" sz="1000" b="1" u="sng" dirty="0">
                <a:solidFill>
                  <a:srgbClr val="0070C0"/>
                </a:solidFill>
              </a:rPr>
              <a:t> </a:t>
            </a:r>
            <a:r>
              <a:rPr lang="bg-BG" sz="1000" b="1" u="sng" dirty="0" err="1">
                <a:solidFill>
                  <a:srgbClr val="0070C0"/>
                </a:solidFill>
              </a:rPr>
              <a:t>J</a:t>
            </a:r>
            <a:r>
              <a:rPr lang="bg-BG" sz="1000" b="1" u="sng" dirty="0">
                <a:solidFill>
                  <a:srgbClr val="0070C0"/>
                </a:solidFill>
              </a:rPr>
              <a:t> </a:t>
            </a:r>
            <a:r>
              <a:rPr lang="bg-BG" sz="1000" b="1" u="sng" dirty="0" err="1">
                <a:solidFill>
                  <a:srgbClr val="0070C0"/>
                </a:solidFill>
              </a:rPr>
              <a:t>Clin</a:t>
            </a:r>
            <a:r>
              <a:rPr lang="bg-BG" sz="1000" b="1" u="sng" dirty="0">
                <a:solidFill>
                  <a:srgbClr val="0070C0"/>
                </a:solidFill>
              </a:rPr>
              <a:t> </a:t>
            </a:r>
            <a:r>
              <a:rPr lang="bg-BG" sz="1000" b="1" u="sng" dirty="0" err="1">
                <a:solidFill>
                  <a:srgbClr val="0070C0"/>
                </a:solidFill>
              </a:rPr>
              <a:t>Oncol</a:t>
            </a:r>
            <a:r>
              <a:rPr lang="bg-BG" sz="1000" b="1" u="sng" dirty="0">
                <a:solidFill>
                  <a:srgbClr val="0070C0"/>
                </a:solidFill>
              </a:rPr>
              <a:t>, 2013.</a:t>
            </a:r>
            <a:endParaRPr lang="en-US" sz="1000" b="1" u="sng" dirty="0">
              <a:solidFill>
                <a:srgbClr val="0070C0"/>
              </a:solidFill>
            </a:endParaRPr>
          </a:p>
          <a:p>
            <a:pPr lvl="0" algn="just"/>
            <a:r>
              <a:rPr lang="bg-BG" sz="1000" b="1" dirty="0" err="1">
                <a:solidFill>
                  <a:srgbClr val="0070C0"/>
                </a:solidFill>
              </a:rPr>
              <a:t>Coleman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R</a:t>
            </a:r>
            <a:r>
              <a:rPr lang="bg-BG" sz="1000" b="1" dirty="0">
                <a:solidFill>
                  <a:srgbClr val="0070C0"/>
                </a:solidFill>
              </a:rPr>
              <a:t>, </a:t>
            </a:r>
            <a:r>
              <a:rPr lang="bg-BG" sz="1000" b="1" dirty="0" err="1">
                <a:solidFill>
                  <a:srgbClr val="0070C0"/>
                </a:solidFill>
              </a:rPr>
              <a:t>et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al</a:t>
            </a:r>
            <a:r>
              <a:rPr lang="bg-BG" sz="1000" b="1" dirty="0">
                <a:solidFill>
                  <a:srgbClr val="0070C0"/>
                </a:solidFill>
              </a:rPr>
              <a:t>: Safety </a:t>
            </a:r>
            <a:r>
              <a:rPr lang="bg-BG" sz="1000" b="1" dirty="0" err="1">
                <a:solidFill>
                  <a:srgbClr val="0070C0"/>
                </a:solidFill>
              </a:rPr>
              <a:t>of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zoledronic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acid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and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incidence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of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osteonecrosis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of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the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jaw</a:t>
            </a:r>
            <a:r>
              <a:rPr lang="bg-BG" sz="1000" b="1" dirty="0">
                <a:solidFill>
                  <a:srgbClr val="0070C0"/>
                </a:solidFill>
              </a:rPr>
              <a:t> (ONJ) </a:t>
            </a:r>
            <a:r>
              <a:rPr lang="bg-BG" sz="1000" b="1" dirty="0" err="1">
                <a:solidFill>
                  <a:srgbClr val="0070C0"/>
                </a:solidFill>
              </a:rPr>
              <a:t>during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adjuvant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therapy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in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a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u="sng" dirty="0" err="1">
                <a:solidFill>
                  <a:srgbClr val="0070C0"/>
                </a:solidFill>
              </a:rPr>
              <a:t>randomised</a:t>
            </a:r>
            <a:r>
              <a:rPr lang="bg-BG" sz="1000" b="1" u="sng" dirty="0">
                <a:solidFill>
                  <a:srgbClr val="0070C0"/>
                </a:solidFill>
              </a:rPr>
              <a:t> </a:t>
            </a:r>
            <a:r>
              <a:rPr lang="bg-BG" sz="1000" b="1" u="sng" dirty="0" err="1">
                <a:solidFill>
                  <a:srgbClr val="0070C0"/>
                </a:solidFill>
              </a:rPr>
              <a:t>phase</a:t>
            </a:r>
            <a:r>
              <a:rPr lang="bg-BG" sz="1000" b="1" u="sng" dirty="0">
                <a:solidFill>
                  <a:srgbClr val="0070C0"/>
                </a:solidFill>
              </a:rPr>
              <a:t> III </a:t>
            </a:r>
            <a:r>
              <a:rPr lang="bg-BG" sz="1000" b="1" u="sng" dirty="0" err="1">
                <a:solidFill>
                  <a:srgbClr val="0070C0"/>
                </a:solidFill>
              </a:rPr>
              <a:t>trial</a:t>
            </a:r>
            <a:r>
              <a:rPr lang="bg-BG" sz="1000" b="1" u="sng" dirty="0">
                <a:solidFill>
                  <a:srgbClr val="0070C0"/>
                </a:solidFill>
              </a:rPr>
              <a:t> (AZURE: BIG 01-04) </a:t>
            </a:r>
            <a:r>
              <a:rPr lang="bg-BG" sz="1000" b="1" dirty="0" err="1">
                <a:solidFill>
                  <a:srgbClr val="0070C0"/>
                </a:solidFill>
              </a:rPr>
              <a:t>for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women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with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stage</a:t>
            </a:r>
            <a:r>
              <a:rPr lang="bg-BG" sz="1000" b="1" dirty="0">
                <a:solidFill>
                  <a:srgbClr val="0070C0"/>
                </a:solidFill>
              </a:rPr>
              <a:t> II/III </a:t>
            </a:r>
            <a:r>
              <a:rPr lang="bg-BG" sz="1000" b="1" dirty="0" err="1">
                <a:solidFill>
                  <a:srgbClr val="0070C0"/>
                </a:solidFill>
              </a:rPr>
              <a:t>breast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cancer</a:t>
            </a:r>
            <a:r>
              <a:rPr lang="bg-BG" sz="1000" b="1" dirty="0">
                <a:solidFill>
                  <a:srgbClr val="0070C0"/>
                </a:solidFill>
              </a:rPr>
              <a:t>. </a:t>
            </a:r>
            <a:r>
              <a:rPr lang="bg-BG" sz="1000" b="1" dirty="0" err="1">
                <a:solidFill>
                  <a:srgbClr val="0070C0"/>
                </a:solidFill>
              </a:rPr>
              <a:t>Breast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Cancer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Res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Treat</a:t>
            </a:r>
            <a:r>
              <a:rPr lang="bg-BG" sz="1000" b="1" dirty="0">
                <a:solidFill>
                  <a:srgbClr val="0070C0"/>
                </a:solidFill>
              </a:rPr>
              <a:t> 127:429, 2011.</a:t>
            </a:r>
            <a:endParaRPr lang="en-US" sz="1000" b="1" dirty="0">
              <a:solidFill>
                <a:srgbClr val="0070C0"/>
              </a:solidFill>
            </a:endParaRPr>
          </a:p>
          <a:p>
            <a:pPr lvl="0" algn="just"/>
            <a:r>
              <a:rPr lang="bg-BG" sz="1000" b="1" dirty="0" err="1">
                <a:solidFill>
                  <a:srgbClr val="0070C0"/>
                </a:solidFill>
              </a:rPr>
              <a:t>Mauri</a:t>
            </a:r>
            <a:r>
              <a:rPr lang="bg-BG" sz="1000" b="1" dirty="0">
                <a:solidFill>
                  <a:srgbClr val="0070C0"/>
                </a:solidFill>
              </a:rPr>
              <a:t> D, </a:t>
            </a:r>
            <a:r>
              <a:rPr lang="bg-BG" sz="1000" b="1" dirty="0" err="1">
                <a:solidFill>
                  <a:srgbClr val="0070C0"/>
                </a:solidFill>
              </a:rPr>
              <a:t>et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al</a:t>
            </a:r>
            <a:r>
              <a:rPr lang="bg-BG" sz="1000" b="1" dirty="0">
                <a:solidFill>
                  <a:srgbClr val="0070C0"/>
                </a:solidFill>
              </a:rPr>
              <a:t>: </a:t>
            </a:r>
            <a:r>
              <a:rPr lang="bg-BG" sz="1000" b="1" dirty="0" err="1">
                <a:solidFill>
                  <a:srgbClr val="0070C0"/>
                </a:solidFill>
              </a:rPr>
              <a:t>Osteonecrosis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of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the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jaw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and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use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of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bisphosphonates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in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adjuvant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breast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cancer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treatment</a:t>
            </a:r>
            <a:r>
              <a:rPr lang="bg-BG" sz="1000" b="1" dirty="0">
                <a:solidFill>
                  <a:srgbClr val="0070C0"/>
                </a:solidFill>
              </a:rPr>
              <a:t>: </a:t>
            </a:r>
            <a:r>
              <a:rPr lang="bg-BG" sz="1000" b="1" dirty="0" err="1">
                <a:solidFill>
                  <a:srgbClr val="0070C0"/>
                </a:solidFill>
              </a:rPr>
              <a:t>a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u="sng" dirty="0" err="1">
                <a:solidFill>
                  <a:srgbClr val="0070C0"/>
                </a:solidFill>
              </a:rPr>
              <a:t>meta-analysi</a:t>
            </a:r>
            <a:r>
              <a:rPr lang="bg-BG" sz="1000" b="1" dirty="0" err="1">
                <a:solidFill>
                  <a:srgbClr val="0070C0"/>
                </a:solidFill>
              </a:rPr>
              <a:t>s</a:t>
            </a:r>
            <a:r>
              <a:rPr lang="bg-BG" sz="1000" b="1" dirty="0">
                <a:solidFill>
                  <a:srgbClr val="0070C0"/>
                </a:solidFill>
              </a:rPr>
              <a:t>. </a:t>
            </a:r>
            <a:r>
              <a:rPr lang="bg-BG" sz="1000" b="1" dirty="0" err="1">
                <a:solidFill>
                  <a:srgbClr val="0070C0"/>
                </a:solidFill>
              </a:rPr>
              <a:t>Breast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Cancer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Res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Treat</a:t>
            </a:r>
            <a:r>
              <a:rPr lang="bg-BG" sz="1000" b="1" dirty="0">
                <a:solidFill>
                  <a:srgbClr val="0070C0"/>
                </a:solidFill>
              </a:rPr>
              <a:t> 116:433, 2009.</a:t>
            </a:r>
            <a:endParaRPr lang="en-US" sz="1000" b="1" dirty="0">
              <a:solidFill>
                <a:srgbClr val="0070C0"/>
              </a:solidFill>
            </a:endParaRPr>
          </a:p>
          <a:p>
            <a:pPr algn="just"/>
            <a:r>
              <a:rPr lang="bg-BG" sz="1000" b="1" dirty="0" err="1">
                <a:solidFill>
                  <a:srgbClr val="0070C0"/>
                </a:solidFill>
              </a:rPr>
              <a:t>Scagliotti</a:t>
            </a:r>
            <a:r>
              <a:rPr lang="bg-BG" sz="1000" b="1" dirty="0">
                <a:solidFill>
                  <a:srgbClr val="0070C0"/>
                </a:solidFill>
              </a:rPr>
              <a:t> GV, </a:t>
            </a:r>
            <a:r>
              <a:rPr lang="bg-BG" sz="1000" b="1" dirty="0" err="1">
                <a:solidFill>
                  <a:srgbClr val="0070C0"/>
                </a:solidFill>
              </a:rPr>
              <a:t>et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al</a:t>
            </a:r>
            <a:r>
              <a:rPr lang="bg-BG" sz="1000" b="1" dirty="0">
                <a:solidFill>
                  <a:srgbClr val="0070C0"/>
                </a:solidFill>
              </a:rPr>
              <a:t>: </a:t>
            </a:r>
            <a:r>
              <a:rPr lang="bg-BG" sz="1000" b="1" dirty="0" err="1">
                <a:solidFill>
                  <a:srgbClr val="0070C0"/>
                </a:solidFill>
              </a:rPr>
              <a:t>Overall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survival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improve­ment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in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patients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with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lung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cancer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and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bone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metastases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treated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with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denosumab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versus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zoledronic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acid</a:t>
            </a:r>
            <a:r>
              <a:rPr lang="bg-BG" sz="1000" b="1" dirty="0">
                <a:solidFill>
                  <a:srgbClr val="0070C0"/>
                </a:solidFill>
              </a:rPr>
              <a:t>: </a:t>
            </a:r>
            <a:r>
              <a:rPr lang="bg-BG" sz="1000" b="1" dirty="0" err="1">
                <a:solidFill>
                  <a:srgbClr val="0070C0"/>
                </a:solidFill>
              </a:rPr>
              <a:t>subgroup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analysis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from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a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u="sng" dirty="0" err="1">
                <a:solidFill>
                  <a:srgbClr val="0070C0"/>
                </a:solidFill>
              </a:rPr>
              <a:t>randomized</a:t>
            </a:r>
            <a:r>
              <a:rPr lang="bg-BG" sz="1000" b="1" u="sng" dirty="0">
                <a:solidFill>
                  <a:srgbClr val="0070C0"/>
                </a:solidFill>
              </a:rPr>
              <a:t> </a:t>
            </a:r>
            <a:r>
              <a:rPr lang="bg-BG" sz="1000" b="1" u="sng" dirty="0" err="1">
                <a:solidFill>
                  <a:srgbClr val="0070C0"/>
                </a:solidFill>
              </a:rPr>
              <a:t>phase</a:t>
            </a:r>
            <a:r>
              <a:rPr lang="bg-BG" sz="1000" b="1" u="sng" dirty="0">
                <a:solidFill>
                  <a:srgbClr val="0070C0"/>
                </a:solidFill>
              </a:rPr>
              <a:t> 3 </a:t>
            </a:r>
            <a:r>
              <a:rPr lang="bg-BG" sz="1000" b="1" u="sng" dirty="0" err="1">
                <a:solidFill>
                  <a:srgbClr val="0070C0"/>
                </a:solidFill>
              </a:rPr>
              <a:t>study</a:t>
            </a:r>
            <a:r>
              <a:rPr lang="bg-BG" sz="1000" b="1" dirty="0">
                <a:solidFill>
                  <a:srgbClr val="0070C0"/>
                </a:solidFill>
              </a:rPr>
              <a:t>. </a:t>
            </a:r>
            <a:r>
              <a:rPr lang="bg-BG" sz="1000" b="1" dirty="0" err="1">
                <a:solidFill>
                  <a:srgbClr val="0070C0"/>
                </a:solidFill>
              </a:rPr>
              <a:t>J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Thorac</a:t>
            </a:r>
            <a:r>
              <a:rPr lang="bg-BG" sz="1000" b="1" dirty="0">
                <a:solidFill>
                  <a:srgbClr val="0070C0"/>
                </a:solidFill>
              </a:rPr>
              <a:t> </a:t>
            </a:r>
            <a:r>
              <a:rPr lang="bg-BG" sz="1000" b="1" dirty="0" err="1">
                <a:solidFill>
                  <a:srgbClr val="0070C0"/>
                </a:solidFill>
              </a:rPr>
              <a:t>Oncol</a:t>
            </a:r>
            <a:r>
              <a:rPr lang="bg-BG" sz="1000" b="1" dirty="0">
                <a:solidFill>
                  <a:srgbClr val="0070C0"/>
                </a:solidFill>
              </a:rPr>
              <a:t> 7:1823, 2012.</a:t>
            </a:r>
            <a:endParaRPr kumimoji="0" lang="ru-RU" altLang="en-US" sz="1000" b="1" i="0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35420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910680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При пациенти, лекувани с </a:t>
            </a:r>
            <a:r>
              <a:rPr lang="en-US" sz="2800" dirty="0" err="1"/>
              <a:t>denosumab</a:t>
            </a:r>
            <a:r>
              <a:rPr lang="en-US" sz="2800" dirty="0"/>
              <a:t>, </a:t>
            </a:r>
            <a:r>
              <a:rPr lang="bg-BG" sz="2800" dirty="0"/>
              <a:t>рискът за </a:t>
            </a:r>
            <a:r>
              <a:rPr lang="en-US" sz="2800" dirty="0"/>
              <a:t>MRONJ </a:t>
            </a:r>
            <a:r>
              <a:rPr lang="bg-BG" sz="2800" dirty="0"/>
              <a:t>варира от 0,7% до 1,9% (70-90 случая на 10 000 пациенти) и е сравним с риска при пациенти лекувани с </a:t>
            </a:r>
            <a:r>
              <a:rPr lang="en-US" sz="2800" dirty="0" err="1"/>
              <a:t>zoledronate</a:t>
            </a:r>
            <a:r>
              <a:rPr lang="en-US" sz="2800" dirty="0"/>
              <a:t>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При </a:t>
            </a:r>
            <a:r>
              <a:rPr lang="en-US" sz="2800" dirty="0" err="1"/>
              <a:t>denosumab</a:t>
            </a:r>
            <a:r>
              <a:rPr lang="en-US" sz="2800" dirty="0"/>
              <a:t> </a:t>
            </a:r>
            <a:r>
              <a:rPr lang="bg-BG" sz="2800" dirty="0"/>
              <a:t>се наблюдава по-ранна проява на </a:t>
            </a:r>
            <a:r>
              <a:rPr lang="en-US" sz="2800" dirty="0"/>
              <a:t>MRONJ </a:t>
            </a:r>
            <a:r>
              <a:rPr lang="bg-BG" sz="2800" dirty="0"/>
              <a:t>в сравнение с </a:t>
            </a:r>
            <a:r>
              <a:rPr lang="en-US" sz="2800" dirty="0" err="1"/>
              <a:t>zoledronate</a:t>
            </a:r>
            <a:r>
              <a:rPr lang="en-US" sz="2800" dirty="0"/>
              <a:t> </a:t>
            </a:r>
            <a:r>
              <a:rPr lang="bg-BG" sz="2800" dirty="0"/>
              <a:t>и </a:t>
            </a:r>
            <a:r>
              <a:rPr lang="en-US" sz="2800" dirty="0" err="1"/>
              <a:t>pamidronate</a:t>
            </a:r>
            <a:r>
              <a:rPr lang="en-US" sz="2800" dirty="0"/>
              <a:t> – </a:t>
            </a:r>
            <a:r>
              <a:rPr lang="bg-BG" sz="2800" dirty="0"/>
              <a:t>средно 14 дози.</a:t>
            </a:r>
            <a:endParaRPr lang="en-US" sz="2800" dirty="0"/>
          </a:p>
          <a:p>
            <a:pPr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2800" dirty="0"/>
          </a:p>
          <a:p>
            <a:pPr marL="342900" indent="-342900"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1100" b="1" dirty="0" err="1">
                <a:solidFill>
                  <a:srgbClr val="0070C0"/>
                </a:solidFill>
              </a:rPr>
              <a:t>Adepitan</a:t>
            </a:r>
            <a:r>
              <a:rPr lang="bg-BG" sz="1100" b="1" dirty="0">
                <a:solidFill>
                  <a:srgbClr val="0070C0"/>
                </a:solidFill>
              </a:rPr>
              <a:t> </a:t>
            </a:r>
            <a:r>
              <a:rPr lang="bg-BG" sz="1100" b="1" dirty="0" err="1">
                <a:solidFill>
                  <a:srgbClr val="0070C0"/>
                </a:solidFill>
              </a:rPr>
              <a:t>A</a:t>
            </a:r>
            <a:r>
              <a:rPr lang="bg-BG" sz="1100" b="1" dirty="0">
                <a:solidFill>
                  <a:srgbClr val="0070C0"/>
                </a:solidFill>
              </a:rPr>
              <a:t>. </a:t>
            </a:r>
            <a:r>
              <a:rPr lang="en-US" sz="1100" b="1" dirty="0">
                <a:solidFill>
                  <a:srgbClr val="0070C0"/>
                </a:solidFill>
              </a:rPr>
              <a:t>et al. </a:t>
            </a:r>
            <a:r>
              <a:rPr lang="bg-BG" sz="1100" b="1" dirty="0" err="1">
                <a:solidFill>
                  <a:srgbClr val="0070C0"/>
                </a:solidFill>
              </a:rPr>
              <a:t>Medication-related</a:t>
            </a:r>
            <a:r>
              <a:rPr lang="bg-BG" sz="1100" b="1" dirty="0">
                <a:solidFill>
                  <a:srgbClr val="0070C0"/>
                </a:solidFill>
              </a:rPr>
              <a:t> </a:t>
            </a:r>
            <a:r>
              <a:rPr lang="bg-BG" sz="1100" b="1" dirty="0" err="1">
                <a:solidFill>
                  <a:srgbClr val="0070C0"/>
                </a:solidFill>
              </a:rPr>
              <a:t>osteonecrosis</a:t>
            </a:r>
            <a:r>
              <a:rPr lang="bg-BG" sz="1100" b="1" dirty="0">
                <a:solidFill>
                  <a:srgbClr val="0070C0"/>
                </a:solidFill>
              </a:rPr>
              <a:t> </a:t>
            </a:r>
            <a:r>
              <a:rPr lang="bg-BG" sz="1100" b="1" dirty="0" err="1">
                <a:solidFill>
                  <a:srgbClr val="0070C0"/>
                </a:solidFill>
              </a:rPr>
              <a:t>of</a:t>
            </a:r>
            <a:r>
              <a:rPr lang="bg-BG" sz="1100" b="1" dirty="0">
                <a:solidFill>
                  <a:srgbClr val="0070C0"/>
                </a:solidFill>
              </a:rPr>
              <a:t> </a:t>
            </a:r>
            <a:r>
              <a:rPr lang="bg-BG" sz="1100" b="1" dirty="0" err="1">
                <a:solidFill>
                  <a:srgbClr val="0070C0"/>
                </a:solidFill>
              </a:rPr>
              <a:t>the</a:t>
            </a:r>
            <a:r>
              <a:rPr lang="bg-BG" sz="1100" b="1" dirty="0">
                <a:solidFill>
                  <a:srgbClr val="0070C0"/>
                </a:solidFill>
              </a:rPr>
              <a:t> </a:t>
            </a:r>
            <a:r>
              <a:rPr lang="bg-BG" sz="1100" b="1" dirty="0" err="1">
                <a:solidFill>
                  <a:srgbClr val="0070C0"/>
                </a:solidFill>
              </a:rPr>
              <a:t>jaw</a:t>
            </a:r>
            <a:r>
              <a:rPr lang="bg-BG" sz="1100" b="1" dirty="0">
                <a:solidFill>
                  <a:srgbClr val="0070C0"/>
                </a:solidFill>
              </a:rPr>
              <a:t>: </a:t>
            </a:r>
            <a:r>
              <a:rPr lang="bg-BG" sz="1100" b="1" dirty="0" err="1">
                <a:solidFill>
                  <a:srgbClr val="0070C0"/>
                </a:solidFill>
              </a:rPr>
              <a:t>an</a:t>
            </a:r>
            <a:r>
              <a:rPr lang="bg-BG" sz="1100" b="1" dirty="0">
                <a:solidFill>
                  <a:srgbClr val="0070C0"/>
                </a:solidFill>
              </a:rPr>
              <a:t> </a:t>
            </a:r>
            <a:r>
              <a:rPr lang="bg-BG" sz="1100" b="1" dirty="0" err="1">
                <a:solidFill>
                  <a:srgbClr val="0070C0"/>
                </a:solidFill>
              </a:rPr>
              <a:t>update</a:t>
            </a:r>
            <a:r>
              <a:rPr lang="bg-BG" sz="1100" b="1" dirty="0">
                <a:solidFill>
                  <a:srgbClr val="0070C0"/>
                </a:solidFill>
              </a:rPr>
              <a:t> </a:t>
            </a:r>
            <a:r>
              <a:rPr lang="bg-BG" sz="1100" b="1" dirty="0" err="1">
                <a:solidFill>
                  <a:srgbClr val="0070C0"/>
                </a:solidFill>
              </a:rPr>
              <a:t>on</a:t>
            </a:r>
            <a:r>
              <a:rPr lang="bg-BG" sz="1100" b="1" dirty="0">
                <a:solidFill>
                  <a:srgbClr val="0070C0"/>
                </a:solidFill>
              </a:rPr>
              <a:t> </a:t>
            </a:r>
            <a:r>
              <a:rPr lang="bg-BG" sz="1100" b="1" dirty="0" err="1">
                <a:solidFill>
                  <a:srgbClr val="0070C0"/>
                </a:solidFill>
              </a:rPr>
              <a:t>the</a:t>
            </a:r>
            <a:r>
              <a:rPr lang="bg-BG" sz="1100" b="1" dirty="0">
                <a:solidFill>
                  <a:srgbClr val="0070C0"/>
                </a:solidFill>
              </a:rPr>
              <a:t> Memorial </a:t>
            </a:r>
            <a:r>
              <a:rPr lang="bg-BG" sz="1100" b="1" dirty="0" err="1">
                <a:solidFill>
                  <a:srgbClr val="0070C0"/>
                </a:solidFill>
              </a:rPr>
              <a:t>Sloan</a:t>
            </a:r>
            <a:r>
              <a:rPr lang="bg-BG" sz="1100" b="1" dirty="0">
                <a:solidFill>
                  <a:srgbClr val="0070C0"/>
                </a:solidFill>
              </a:rPr>
              <a:t> </a:t>
            </a:r>
            <a:r>
              <a:rPr lang="bg-BG" sz="1100" b="1" dirty="0" err="1">
                <a:solidFill>
                  <a:srgbClr val="0070C0"/>
                </a:solidFill>
              </a:rPr>
              <a:t>Kettering</a:t>
            </a:r>
            <a:r>
              <a:rPr lang="bg-BG" sz="1100" b="1" dirty="0">
                <a:solidFill>
                  <a:srgbClr val="0070C0"/>
                </a:solidFill>
              </a:rPr>
              <a:t> </a:t>
            </a:r>
            <a:r>
              <a:rPr lang="bg-BG" sz="1100" b="1" dirty="0" err="1">
                <a:solidFill>
                  <a:srgbClr val="0070C0"/>
                </a:solidFill>
              </a:rPr>
              <a:t>Cancer</a:t>
            </a:r>
            <a:r>
              <a:rPr lang="bg-BG" sz="1100" b="1" dirty="0">
                <a:solidFill>
                  <a:srgbClr val="0070C0"/>
                </a:solidFill>
              </a:rPr>
              <a:t> </a:t>
            </a:r>
            <a:r>
              <a:rPr lang="bg-BG" sz="1100" b="1" dirty="0" err="1">
                <a:solidFill>
                  <a:srgbClr val="0070C0"/>
                </a:solidFill>
              </a:rPr>
              <a:t>Center</a:t>
            </a:r>
            <a:r>
              <a:rPr lang="bg-BG" sz="1100" b="1" dirty="0">
                <a:solidFill>
                  <a:srgbClr val="0070C0"/>
                </a:solidFill>
              </a:rPr>
              <a:t> </a:t>
            </a:r>
            <a:r>
              <a:rPr lang="bg-BG" sz="1100" b="1" dirty="0" err="1">
                <a:solidFill>
                  <a:srgbClr val="0070C0"/>
                </a:solidFill>
              </a:rPr>
              <a:t>experience</a:t>
            </a:r>
            <a:r>
              <a:rPr lang="bg-BG" sz="1100" b="1" dirty="0">
                <a:solidFill>
                  <a:srgbClr val="0070C0"/>
                </a:solidFill>
              </a:rPr>
              <a:t> </a:t>
            </a:r>
            <a:r>
              <a:rPr lang="bg-BG" sz="1100" b="1" dirty="0" err="1">
                <a:solidFill>
                  <a:srgbClr val="0070C0"/>
                </a:solidFill>
              </a:rPr>
              <a:t>and</a:t>
            </a:r>
            <a:r>
              <a:rPr lang="bg-BG" sz="1100" b="1" dirty="0">
                <a:solidFill>
                  <a:srgbClr val="0070C0"/>
                </a:solidFill>
              </a:rPr>
              <a:t> </a:t>
            </a:r>
            <a:r>
              <a:rPr lang="bg-BG" sz="1100" b="1" dirty="0" err="1">
                <a:solidFill>
                  <a:srgbClr val="0070C0"/>
                </a:solidFill>
              </a:rPr>
              <a:t>the</a:t>
            </a:r>
            <a:r>
              <a:rPr lang="bg-BG" sz="1100" b="1" dirty="0">
                <a:solidFill>
                  <a:srgbClr val="0070C0"/>
                </a:solidFill>
              </a:rPr>
              <a:t> </a:t>
            </a:r>
            <a:r>
              <a:rPr lang="bg-BG" sz="1100" b="1" dirty="0" err="1">
                <a:solidFill>
                  <a:srgbClr val="0070C0"/>
                </a:solidFill>
              </a:rPr>
              <a:t>role</a:t>
            </a:r>
            <a:r>
              <a:rPr lang="bg-BG" sz="1100" b="1" dirty="0">
                <a:solidFill>
                  <a:srgbClr val="0070C0"/>
                </a:solidFill>
              </a:rPr>
              <a:t> </a:t>
            </a:r>
            <a:r>
              <a:rPr lang="bg-BG" sz="1100" b="1" dirty="0" err="1">
                <a:solidFill>
                  <a:srgbClr val="0070C0"/>
                </a:solidFill>
              </a:rPr>
              <a:t>of</a:t>
            </a:r>
            <a:r>
              <a:rPr lang="bg-BG" sz="1100" b="1" dirty="0">
                <a:solidFill>
                  <a:srgbClr val="0070C0"/>
                </a:solidFill>
              </a:rPr>
              <a:t> </a:t>
            </a:r>
            <a:r>
              <a:rPr lang="bg-BG" sz="1100" b="1" dirty="0" err="1">
                <a:solidFill>
                  <a:srgbClr val="0070C0"/>
                </a:solidFill>
              </a:rPr>
              <a:t>pre-medication</a:t>
            </a:r>
            <a:r>
              <a:rPr lang="bg-BG" sz="1100" b="1" dirty="0">
                <a:solidFill>
                  <a:srgbClr val="0070C0"/>
                </a:solidFill>
              </a:rPr>
              <a:t> </a:t>
            </a:r>
            <a:r>
              <a:rPr lang="bg-BG" sz="1100" b="1" dirty="0" err="1">
                <a:solidFill>
                  <a:srgbClr val="0070C0"/>
                </a:solidFill>
              </a:rPr>
              <a:t>dental</a:t>
            </a:r>
            <a:r>
              <a:rPr lang="bg-BG" sz="1100" b="1" dirty="0">
                <a:solidFill>
                  <a:srgbClr val="0070C0"/>
                </a:solidFill>
              </a:rPr>
              <a:t> </a:t>
            </a:r>
            <a:r>
              <a:rPr lang="bg-BG" sz="1100" b="1" dirty="0" err="1">
                <a:solidFill>
                  <a:srgbClr val="0070C0"/>
                </a:solidFill>
              </a:rPr>
              <a:t>evaluation</a:t>
            </a:r>
            <a:r>
              <a:rPr lang="bg-BG" sz="1100" b="1" dirty="0">
                <a:solidFill>
                  <a:srgbClr val="0070C0"/>
                </a:solidFill>
              </a:rPr>
              <a:t> </a:t>
            </a:r>
            <a:r>
              <a:rPr lang="bg-BG" sz="1100" b="1" dirty="0" err="1">
                <a:solidFill>
                  <a:srgbClr val="0070C0"/>
                </a:solidFill>
              </a:rPr>
              <a:t>in</a:t>
            </a:r>
            <a:r>
              <a:rPr lang="bg-BG" sz="1100" b="1" dirty="0">
                <a:solidFill>
                  <a:srgbClr val="0070C0"/>
                </a:solidFill>
              </a:rPr>
              <a:t> </a:t>
            </a:r>
            <a:r>
              <a:rPr lang="bg-BG" sz="1100" b="1" dirty="0" err="1">
                <a:solidFill>
                  <a:srgbClr val="0070C0"/>
                </a:solidFill>
              </a:rPr>
              <a:t>the</a:t>
            </a:r>
            <a:r>
              <a:rPr lang="bg-BG" sz="1100" b="1" dirty="0">
                <a:solidFill>
                  <a:srgbClr val="0070C0"/>
                </a:solidFill>
              </a:rPr>
              <a:t> </a:t>
            </a:r>
            <a:r>
              <a:rPr lang="bg-BG" sz="1100" b="1" dirty="0" err="1">
                <a:solidFill>
                  <a:srgbClr val="0070C0"/>
                </a:solidFill>
              </a:rPr>
              <a:t>prevention</a:t>
            </a:r>
            <a:r>
              <a:rPr lang="bg-BG" sz="1100" b="1" dirty="0">
                <a:solidFill>
                  <a:srgbClr val="0070C0"/>
                </a:solidFill>
              </a:rPr>
              <a:t> </a:t>
            </a:r>
            <a:r>
              <a:rPr lang="bg-BG" sz="1100" b="1" dirty="0" err="1">
                <a:solidFill>
                  <a:srgbClr val="0070C0"/>
                </a:solidFill>
              </a:rPr>
              <a:t>of</a:t>
            </a:r>
            <a:r>
              <a:rPr lang="bg-BG" sz="1100" b="1" dirty="0">
                <a:solidFill>
                  <a:srgbClr val="0070C0"/>
                </a:solidFill>
              </a:rPr>
              <a:t> MRONJ, </a:t>
            </a:r>
            <a:r>
              <a:rPr lang="bg-BG" sz="1100" b="1" dirty="0" err="1">
                <a:solidFill>
                  <a:srgbClr val="0070C0"/>
                </a:solidFill>
              </a:rPr>
              <a:t>Oral</a:t>
            </a:r>
            <a:r>
              <a:rPr lang="bg-BG" sz="1100" b="1" dirty="0">
                <a:solidFill>
                  <a:srgbClr val="0070C0"/>
                </a:solidFill>
              </a:rPr>
              <a:t> </a:t>
            </a:r>
            <a:r>
              <a:rPr lang="bg-BG" sz="1100" b="1" dirty="0" err="1">
                <a:solidFill>
                  <a:srgbClr val="0070C0"/>
                </a:solidFill>
              </a:rPr>
              <a:t>Surgery</a:t>
            </a:r>
            <a:r>
              <a:rPr lang="bg-BG" sz="1100" b="1" dirty="0">
                <a:solidFill>
                  <a:srgbClr val="0070C0"/>
                </a:solidFill>
              </a:rPr>
              <a:t>, </a:t>
            </a:r>
            <a:r>
              <a:rPr lang="bg-BG" sz="1100" b="1" dirty="0" err="1">
                <a:solidFill>
                  <a:srgbClr val="0070C0"/>
                </a:solidFill>
              </a:rPr>
              <a:t>Oral</a:t>
            </a:r>
            <a:r>
              <a:rPr lang="bg-BG" sz="1100" b="1" dirty="0">
                <a:solidFill>
                  <a:srgbClr val="0070C0"/>
                </a:solidFill>
              </a:rPr>
              <a:t> </a:t>
            </a:r>
            <a:r>
              <a:rPr lang="bg-BG" sz="1100" b="1" dirty="0" err="1">
                <a:solidFill>
                  <a:srgbClr val="0070C0"/>
                </a:solidFill>
              </a:rPr>
              <a:t>Medicine</a:t>
            </a:r>
            <a:r>
              <a:rPr lang="bg-BG" sz="1100" b="1" dirty="0">
                <a:solidFill>
                  <a:srgbClr val="0070C0"/>
                </a:solidFill>
              </a:rPr>
              <a:t>, </a:t>
            </a:r>
            <a:r>
              <a:rPr lang="bg-BG" sz="1100" b="1" dirty="0" err="1">
                <a:solidFill>
                  <a:srgbClr val="0070C0"/>
                </a:solidFill>
              </a:rPr>
              <a:t>Oral</a:t>
            </a:r>
            <a:r>
              <a:rPr lang="bg-BG" sz="1100" b="1" dirty="0">
                <a:solidFill>
                  <a:srgbClr val="0070C0"/>
                </a:solidFill>
              </a:rPr>
              <a:t> </a:t>
            </a:r>
            <a:r>
              <a:rPr lang="bg-BG" sz="1100" b="1" dirty="0" err="1">
                <a:solidFill>
                  <a:srgbClr val="0070C0"/>
                </a:solidFill>
              </a:rPr>
              <a:t>Pathology</a:t>
            </a:r>
            <a:r>
              <a:rPr lang="bg-BG" sz="1100" b="1" dirty="0">
                <a:solidFill>
                  <a:srgbClr val="0070C0"/>
                </a:solidFill>
              </a:rPr>
              <a:t> </a:t>
            </a:r>
            <a:r>
              <a:rPr lang="bg-BG" sz="1100" b="1" dirty="0" err="1">
                <a:solidFill>
                  <a:srgbClr val="0070C0"/>
                </a:solidFill>
              </a:rPr>
              <a:t>and</a:t>
            </a:r>
            <a:r>
              <a:rPr lang="bg-BG" sz="1100" b="1" dirty="0">
                <a:solidFill>
                  <a:srgbClr val="0070C0"/>
                </a:solidFill>
              </a:rPr>
              <a:t> </a:t>
            </a:r>
            <a:r>
              <a:rPr lang="bg-BG" sz="1100" b="1" dirty="0" err="1">
                <a:solidFill>
                  <a:srgbClr val="0070C0"/>
                </a:solidFill>
              </a:rPr>
              <a:t>Oral</a:t>
            </a:r>
            <a:r>
              <a:rPr lang="bg-BG" sz="1100" b="1" dirty="0">
                <a:solidFill>
                  <a:srgbClr val="0070C0"/>
                </a:solidFill>
              </a:rPr>
              <a:t> </a:t>
            </a:r>
            <a:r>
              <a:rPr lang="bg-BG" sz="1100" b="1" dirty="0" err="1">
                <a:solidFill>
                  <a:srgbClr val="0070C0"/>
                </a:solidFill>
              </a:rPr>
              <a:t>Radiology</a:t>
            </a:r>
            <a:r>
              <a:rPr lang="bg-BG" sz="1100" b="1" dirty="0">
                <a:solidFill>
                  <a:srgbClr val="0070C0"/>
                </a:solidFill>
              </a:rPr>
              <a:t> (2018), </a:t>
            </a:r>
            <a:endParaRPr kumimoji="0" lang="bg-BG" altLang="en-US" sz="1100" b="1" i="0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itchFamily="34" charset="0"/>
              <a:ea typeface="Gulim" pitchFamily="34" charset="-127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altLang="en-US" sz="1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116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910680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Замяната на БФ (</a:t>
            </a:r>
            <a:r>
              <a:rPr lang="en-US" sz="2800" dirty="0" err="1"/>
              <a:t>zoledronate</a:t>
            </a:r>
            <a:r>
              <a:rPr lang="en-US" sz="2800" dirty="0"/>
              <a:t> ) </a:t>
            </a:r>
            <a:r>
              <a:rPr lang="bg-BG" sz="2800" dirty="0"/>
              <a:t>с </a:t>
            </a:r>
            <a:r>
              <a:rPr lang="en-US" sz="2800" dirty="0" err="1"/>
              <a:t>denosumab</a:t>
            </a:r>
            <a:r>
              <a:rPr lang="en-US" sz="2800" dirty="0"/>
              <a:t> </a:t>
            </a:r>
            <a:r>
              <a:rPr lang="bg-BG" sz="2800" dirty="0"/>
              <a:t>е рисков фактор за развитие на </a:t>
            </a:r>
            <a:r>
              <a:rPr lang="en-US" sz="2800" dirty="0"/>
              <a:t>MRONJ. </a:t>
            </a:r>
            <a:r>
              <a:rPr lang="bg-BG" sz="2800" dirty="0"/>
              <a:t>БФ и </a:t>
            </a:r>
            <a:r>
              <a:rPr lang="en-US" sz="2800" dirty="0"/>
              <a:t>RANKL </a:t>
            </a:r>
            <a:r>
              <a:rPr lang="bg-BG" sz="2800" dirty="0" err="1"/>
              <a:t>инхибиторите</a:t>
            </a:r>
            <a:r>
              <a:rPr lang="bg-BG" sz="2800" dirty="0"/>
              <a:t> адитивно повишават риска за некроза.</a:t>
            </a:r>
            <a:endParaRPr lang="en-US" sz="2800" dirty="0"/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kumimoji="0" lang="bg-BG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Gulim" pitchFamily="34" charset="-127"/>
                <a:cs typeface="+mn-cs"/>
              </a:rPr>
              <a:t>Ние наблюдаваме, </a:t>
            </a:r>
            <a:r>
              <a:rPr lang="bg-BG" altLang="en-US" sz="2800" kern="0" dirty="0">
                <a:solidFill>
                  <a:srgbClr val="4D4D4D"/>
                </a:solidFill>
                <a:ea typeface="Gulim" pitchFamily="34" charset="-127"/>
              </a:rPr>
              <a:t>че замяната на БФ с </a:t>
            </a:r>
            <a:r>
              <a:rPr lang="en-US" altLang="en-US" sz="2800" kern="0" dirty="0" err="1">
                <a:solidFill>
                  <a:srgbClr val="4D4D4D"/>
                </a:solidFill>
                <a:ea typeface="Gulim" pitchFamily="34" charset="-127"/>
              </a:rPr>
              <a:t>denosumab</a:t>
            </a:r>
            <a:r>
              <a:rPr lang="en-US" altLang="en-US" sz="2800" kern="0" dirty="0">
                <a:solidFill>
                  <a:srgbClr val="4D4D4D"/>
                </a:solidFill>
                <a:ea typeface="Gulim" pitchFamily="34" charset="-127"/>
              </a:rPr>
              <a:t> </a:t>
            </a:r>
            <a:r>
              <a:rPr lang="bg-BG" altLang="en-US" sz="2800" kern="0" dirty="0">
                <a:solidFill>
                  <a:srgbClr val="4D4D4D"/>
                </a:solidFill>
                <a:ea typeface="Gulim" pitchFamily="34" charset="-127"/>
              </a:rPr>
              <a:t>е много честа практика в страната. </a:t>
            </a:r>
            <a:endParaRPr lang="en-US" altLang="en-US" sz="2800" kern="0" dirty="0">
              <a:solidFill>
                <a:srgbClr val="4D4D4D"/>
              </a:solidFill>
              <a:latin typeface="Verdana" pitchFamily="34" charset="0"/>
              <a:ea typeface="Gulim" pitchFamily="34" charset="-127"/>
            </a:endParaRPr>
          </a:p>
          <a:p>
            <a:pPr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kumimoji="0" lang="bg-BG" altLang="en-US" sz="2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Verdana" pitchFamily="34" charset="0"/>
              <a:ea typeface="Gulim" pitchFamily="34" charset="-127"/>
              <a:cs typeface="+mn-cs"/>
            </a:endParaRPr>
          </a:p>
          <a:p>
            <a:pPr marL="34290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1200" dirty="0" err="1">
                <a:solidFill>
                  <a:srgbClr val="0070C0"/>
                </a:solidFill>
              </a:rPr>
              <a:t>Tomoko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Higuchi</a:t>
            </a:r>
            <a:r>
              <a:rPr lang="bg-BG" sz="1200" dirty="0">
                <a:solidFill>
                  <a:srgbClr val="0070C0"/>
                </a:solidFill>
              </a:rPr>
              <a:t>, </a:t>
            </a:r>
            <a:r>
              <a:rPr lang="en-US" sz="1200" dirty="0">
                <a:solidFill>
                  <a:srgbClr val="0070C0"/>
                </a:solidFill>
              </a:rPr>
              <a:t>et al. </a:t>
            </a:r>
            <a:r>
              <a:rPr lang="bg-BG" sz="1200" dirty="0" err="1">
                <a:solidFill>
                  <a:srgbClr val="0070C0"/>
                </a:solidFill>
              </a:rPr>
              <a:t>Replacing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zoledronic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acid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with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denosumab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is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a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risk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factor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for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developing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osteonecrosis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of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the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jaw</a:t>
            </a:r>
            <a:r>
              <a:rPr lang="bg-BG" sz="1200" dirty="0">
                <a:solidFill>
                  <a:srgbClr val="0070C0"/>
                </a:solidFill>
              </a:rPr>
              <a:t>, </a:t>
            </a:r>
            <a:r>
              <a:rPr lang="bg-BG" sz="1200" dirty="0" err="1">
                <a:solidFill>
                  <a:srgbClr val="0070C0"/>
                </a:solidFill>
              </a:rPr>
              <a:t>Oral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Surgery</a:t>
            </a:r>
            <a:r>
              <a:rPr lang="bg-BG" sz="1200" dirty="0">
                <a:solidFill>
                  <a:srgbClr val="0070C0"/>
                </a:solidFill>
              </a:rPr>
              <a:t>, </a:t>
            </a:r>
            <a:r>
              <a:rPr lang="bg-BG" sz="1200" dirty="0" err="1">
                <a:solidFill>
                  <a:srgbClr val="0070C0"/>
                </a:solidFill>
              </a:rPr>
              <a:t>Oral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Medicine</a:t>
            </a:r>
            <a:r>
              <a:rPr lang="bg-BG" sz="1200" dirty="0">
                <a:solidFill>
                  <a:srgbClr val="0070C0"/>
                </a:solidFill>
              </a:rPr>
              <a:t>, </a:t>
            </a:r>
            <a:r>
              <a:rPr lang="bg-BG" sz="1200" dirty="0" err="1">
                <a:solidFill>
                  <a:srgbClr val="0070C0"/>
                </a:solidFill>
              </a:rPr>
              <a:t>Oral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Pathology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and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Oral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Radiology</a:t>
            </a:r>
            <a:r>
              <a:rPr lang="bg-BG" sz="1200" dirty="0">
                <a:solidFill>
                  <a:srgbClr val="0070C0"/>
                </a:solidFill>
              </a:rPr>
              <a:t> (2018)</a:t>
            </a:r>
            <a:endParaRPr kumimoji="0" lang="ru-RU" altLang="en-US" sz="1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1888878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910680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При пациенти, приемащи </a:t>
            </a:r>
            <a:r>
              <a:rPr lang="bg-BG" sz="2800" dirty="0" err="1"/>
              <a:t>антиангиогенен</a:t>
            </a:r>
            <a:r>
              <a:rPr lang="bg-BG" sz="2800" dirty="0"/>
              <a:t> агент като </a:t>
            </a:r>
            <a:r>
              <a:rPr lang="en-US" sz="2800" dirty="0"/>
              <a:t>bevacizumab </a:t>
            </a:r>
            <a:r>
              <a:rPr lang="bg-BG" sz="2800" dirty="0"/>
              <a:t>рискът за </a:t>
            </a:r>
            <a:r>
              <a:rPr lang="en-US" sz="2800" dirty="0"/>
              <a:t>MRONJ </a:t>
            </a:r>
            <a:r>
              <a:rPr lang="bg-BG" sz="2800" dirty="0"/>
              <a:t>е 0,2% (</a:t>
            </a:r>
            <a:r>
              <a:rPr lang="bg-BG" sz="2800" u="sng" dirty="0"/>
              <a:t>20 случая на 10 000</a:t>
            </a:r>
            <a:r>
              <a:rPr lang="bg-BG" sz="2800" dirty="0"/>
              <a:t>) и се повишава на 0,9% ( </a:t>
            </a:r>
            <a:r>
              <a:rPr lang="bg-BG" sz="2800" u="sng" dirty="0"/>
              <a:t>90 случая на 10 000</a:t>
            </a:r>
            <a:r>
              <a:rPr lang="bg-BG" sz="2800" dirty="0"/>
              <a:t>)  в случаите при които освен </a:t>
            </a:r>
            <a:r>
              <a:rPr lang="en-US" sz="2800" dirty="0"/>
              <a:t>bevacizumab </a:t>
            </a:r>
            <a:r>
              <a:rPr lang="bg-BG" sz="2800" dirty="0"/>
              <a:t>се прилага и </a:t>
            </a:r>
            <a:r>
              <a:rPr lang="en-US" sz="2800" dirty="0" err="1"/>
              <a:t>zoledronate</a:t>
            </a:r>
            <a:r>
              <a:rPr lang="en-US" sz="2800" dirty="0"/>
              <a:t>.</a:t>
            </a:r>
            <a:endParaRPr lang="bg-BG" sz="2800" dirty="0"/>
          </a:p>
          <a:p>
            <a:pPr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dirty="0"/>
              <a:t> </a:t>
            </a:r>
            <a:endParaRPr lang="bg-BG" sz="2800" dirty="0"/>
          </a:p>
          <a:p>
            <a:pPr marL="342900" indent="-342900"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1200" dirty="0" err="1">
                <a:solidFill>
                  <a:srgbClr val="0070C0"/>
                </a:solidFill>
              </a:rPr>
              <a:t>Guarneri</a:t>
            </a:r>
            <a:r>
              <a:rPr lang="bg-BG" sz="1200" dirty="0">
                <a:solidFill>
                  <a:srgbClr val="0070C0"/>
                </a:solidFill>
              </a:rPr>
              <a:t> V, </a:t>
            </a:r>
            <a:r>
              <a:rPr lang="bg-BG" sz="1200" dirty="0" err="1">
                <a:solidFill>
                  <a:srgbClr val="0070C0"/>
                </a:solidFill>
              </a:rPr>
              <a:t>Miles</a:t>
            </a:r>
            <a:r>
              <a:rPr lang="bg-BG" sz="1200" dirty="0">
                <a:solidFill>
                  <a:srgbClr val="0070C0"/>
                </a:solidFill>
              </a:rPr>
              <a:t> D, Robert </a:t>
            </a:r>
            <a:r>
              <a:rPr lang="bg-BG" sz="1200" dirty="0" err="1">
                <a:solidFill>
                  <a:srgbClr val="0070C0"/>
                </a:solidFill>
              </a:rPr>
              <a:t>N</a:t>
            </a:r>
            <a:r>
              <a:rPr lang="bg-BG" sz="1200" dirty="0">
                <a:solidFill>
                  <a:srgbClr val="0070C0"/>
                </a:solidFill>
              </a:rPr>
              <a:t>, </a:t>
            </a:r>
            <a:r>
              <a:rPr lang="bg-BG" sz="1200" dirty="0" err="1">
                <a:solidFill>
                  <a:srgbClr val="0070C0"/>
                </a:solidFill>
              </a:rPr>
              <a:t>et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al</a:t>
            </a:r>
            <a:r>
              <a:rPr lang="bg-BG" sz="1200" dirty="0">
                <a:solidFill>
                  <a:srgbClr val="0070C0"/>
                </a:solidFill>
              </a:rPr>
              <a:t>: </a:t>
            </a:r>
            <a:r>
              <a:rPr lang="bg-BG" sz="1200" dirty="0" err="1">
                <a:solidFill>
                  <a:srgbClr val="0070C0"/>
                </a:solidFill>
              </a:rPr>
              <a:t>Bevacizumab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and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osteone­crosis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of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the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jaw</a:t>
            </a:r>
            <a:r>
              <a:rPr lang="bg-BG" sz="1200" dirty="0">
                <a:solidFill>
                  <a:srgbClr val="0070C0"/>
                </a:solidFill>
              </a:rPr>
              <a:t>: </a:t>
            </a:r>
            <a:r>
              <a:rPr lang="bg-BG" sz="1200" dirty="0" err="1">
                <a:solidFill>
                  <a:srgbClr val="0070C0"/>
                </a:solidFill>
              </a:rPr>
              <a:t>incidence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and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association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with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bisphosphonate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therapy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in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three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large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prospective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trials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in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advanced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breast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cancer</a:t>
            </a:r>
            <a:r>
              <a:rPr lang="bg-BG" sz="1200" dirty="0">
                <a:solidFill>
                  <a:srgbClr val="0070C0"/>
                </a:solidFill>
              </a:rPr>
              <a:t>. </a:t>
            </a:r>
            <a:r>
              <a:rPr lang="bg-BG" sz="1200" dirty="0" err="1">
                <a:solidFill>
                  <a:srgbClr val="0070C0"/>
                </a:solidFill>
              </a:rPr>
              <a:t>Breast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Cancer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Res</a:t>
            </a:r>
            <a:r>
              <a:rPr lang="bg-BG" sz="1200" dirty="0">
                <a:solidFill>
                  <a:srgbClr val="0070C0"/>
                </a:solidFill>
              </a:rPr>
              <a:t> </a:t>
            </a:r>
            <a:r>
              <a:rPr lang="bg-BG" sz="1200" dirty="0" err="1">
                <a:solidFill>
                  <a:srgbClr val="0070C0"/>
                </a:solidFill>
              </a:rPr>
              <a:t>Treat</a:t>
            </a:r>
            <a:r>
              <a:rPr lang="bg-BG" sz="1200" dirty="0">
                <a:solidFill>
                  <a:srgbClr val="0070C0"/>
                </a:solidFill>
              </a:rPr>
              <a:t> 122:181, 2010</a:t>
            </a:r>
            <a:endParaRPr lang="en-US" sz="1200" dirty="0">
              <a:solidFill>
                <a:srgbClr val="0070C0"/>
              </a:solidFill>
            </a:endParaRPr>
          </a:p>
          <a:p>
            <a:pPr marL="342900" indent="-342900"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bg-BG" sz="2800" dirty="0"/>
          </a:p>
          <a:p>
            <a:pPr marL="342900" indent="-342900"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0" lang="bg-BG" altLang="en-US" sz="2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Verdana" pitchFamily="34" charset="0"/>
              <a:ea typeface="Gulim" pitchFamily="34" charset="-127"/>
              <a:cs typeface="+mn-cs"/>
            </a:endParaRPr>
          </a:p>
          <a:p>
            <a:pPr marL="342900" indent="-342900"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0" lang="bg-BG" altLang="en-US" sz="2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Verdana" pitchFamily="34" charset="0"/>
              <a:ea typeface="Gulim" pitchFamily="34" charset="-127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altLang="en-US" sz="1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8543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556792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Крайният </a:t>
            </a:r>
            <a:r>
              <a:rPr lang="bg-BG" sz="2800" dirty="0" err="1"/>
              <a:t>полуживот</a:t>
            </a:r>
            <a:r>
              <a:rPr lang="bg-BG" sz="2800" dirty="0"/>
              <a:t> (</a:t>
            </a:r>
            <a:r>
              <a:rPr lang="en-US" sz="2800" dirty="0"/>
              <a:t>terminal half-life) </a:t>
            </a:r>
            <a:r>
              <a:rPr lang="bg-BG" sz="2800" dirty="0"/>
              <a:t>на БФ в костите е 11.2 год. 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БФ имат висок афинитет и необратимо свързване с </a:t>
            </a:r>
            <a:r>
              <a:rPr lang="bg-BG" sz="2800" dirty="0" err="1"/>
              <a:t>хидроксиапатитните</a:t>
            </a:r>
            <a:r>
              <a:rPr lang="bg-BG" sz="2800" dirty="0"/>
              <a:t> кристали в костите. 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dirty="0" err="1"/>
              <a:t>Denosumab</a:t>
            </a:r>
            <a:r>
              <a:rPr lang="en-US" sz="2800" dirty="0"/>
              <a:t> </a:t>
            </a:r>
            <a:r>
              <a:rPr lang="bg-BG" sz="2800" dirty="0"/>
              <a:t>има </a:t>
            </a:r>
            <a:r>
              <a:rPr lang="bg-BG" sz="2800" dirty="0" err="1"/>
              <a:t>полуживот</a:t>
            </a:r>
            <a:r>
              <a:rPr lang="bg-BG" sz="2800" dirty="0"/>
              <a:t> от 26 дни. </a:t>
            </a:r>
            <a:r>
              <a:rPr lang="bg-BG" sz="2800" dirty="0" err="1"/>
              <a:t>Метаболизира</a:t>
            </a:r>
            <a:r>
              <a:rPr lang="bg-BG" sz="2800" dirty="0"/>
              <a:t> се в черния дроб или бъбреците. Не се свързва с костите.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Това предполага по-лесно лечение на некрозите свързани с </a:t>
            </a:r>
            <a:r>
              <a:rPr lang="en-US" sz="2800" dirty="0" err="1"/>
              <a:t>denosumab</a:t>
            </a:r>
            <a:r>
              <a:rPr lang="bg-BG" sz="2800" dirty="0"/>
              <a:t>.</a:t>
            </a:r>
            <a:endParaRPr kumimoji="0" lang="bg-BG" altLang="en-US" sz="2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Verdana" pitchFamily="34" charset="0"/>
              <a:ea typeface="Gulim" pitchFamily="34" charset="-127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altLang="en-US" sz="1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988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772816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 err="1"/>
              <a:t>Бифосфонатите</a:t>
            </a:r>
            <a:r>
              <a:rPr lang="bg-BG" sz="2800" dirty="0"/>
              <a:t> (БФ) и </a:t>
            </a:r>
            <a:r>
              <a:rPr lang="en-US" sz="2800" dirty="0" err="1"/>
              <a:t>denosumab</a:t>
            </a:r>
            <a:r>
              <a:rPr lang="en-US" sz="2800" dirty="0"/>
              <a:t> </a:t>
            </a:r>
            <a:r>
              <a:rPr lang="bg-BG" sz="2800" dirty="0"/>
              <a:t>са </a:t>
            </a:r>
            <a:r>
              <a:rPr lang="bg-BG" sz="2800" dirty="0" err="1"/>
              <a:t>антирезорбтивни</a:t>
            </a:r>
            <a:r>
              <a:rPr lang="bg-BG" sz="2800" dirty="0"/>
              <a:t> агенти.</a:t>
            </a:r>
            <a:endParaRPr lang="en-US" sz="2800" dirty="0"/>
          </a:p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Оказват благоприятно въздействие при пациенти с </a:t>
            </a:r>
            <a:r>
              <a:rPr lang="bg-BG" sz="2800" dirty="0" err="1"/>
              <a:t>метастатично</a:t>
            </a:r>
            <a:r>
              <a:rPr lang="bg-BG" sz="2800" dirty="0"/>
              <a:t> костно заболяване, </a:t>
            </a:r>
            <a:r>
              <a:rPr lang="bg-BG" sz="2800" dirty="0" err="1"/>
              <a:t>мултиплен</a:t>
            </a:r>
            <a:r>
              <a:rPr lang="bg-BG" sz="2800" dirty="0"/>
              <a:t> </a:t>
            </a:r>
            <a:r>
              <a:rPr lang="bg-BG" sz="2800" dirty="0" err="1"/>
              <a:t>миелом</a:t>
            </a:r>
            <a:r>
              <a:rPr lang="bg-BG" sz="2800" dirty="0"/>
              <a:t> и остеопороза. </a:t>
            </a:r>
            <a:endParaRPr lang="en-US" sz="2800" dirty="0"/>
          </a:p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Намаляват възникването на събития, свързани със скелета и цялостно подобряват качеството от живота</a:t>
            </a:r>
            <a:r>
              <a:rPr lang="en-US" sz="2800" dirty="0"/>
              <a:t>. </a:t>
            </a: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Verdana" pitchFamily="34" charset="0"/>
              <a:ea typeface="Gulim" pitchFamily="34" charset="-127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altLang="en-US" sz="1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2918792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При онкологични пациенти, приемащи </a:t>
            </a:r>
            <a:r>
              <a:rPr lang="en-US" sz="2800" b="1" dirty="0" err="1"/>
              <a:t>zoledronate</a:t>
            </a:r>
            <a:r>
              <a:rPr lang="en-US" sz="2800" b="1" dirty="0"/>
              <a:t> </a:t>
            </a:r>
            <a:r>
              <a:rPr lang="bg-BG" sz="2800" dirty="0"/>
              <a:t>или </a:t>
            </a:r>
            <a:r>
              <a:rPr lang="en-US" sz="2800" b="1" dirty="0" err="1"/>
              <a:t>denosumab</a:t>
            </a:r>
            <a:r>
              <a:rPr lang="bg-BG" sz="2800" b="1" dirty="0"/>
              <a:t> -</a:t>
            </a:r>
            <a:r>
              <a:rPr lang="en-US" sz="2800" dirty="0"/>
              <a:t> </a:t>
            </a:r>
            <a:r>
              <a:rPr lang="bg-BG" sz="2800" u="sng" dirty="0"/>
              <a:t>риск за некроза</a:t>
            </a:r>
            <a:r>
              <a:rPr lang="bg-BG" sz="2800" dirty="0"/>
              <a:t>: </a:t>
            </a:r>
          </a:p>
          <a:p>
            <a:pPr marL="342900" indent="-342900"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Първа година -  0,6% респ. 0,5% </a:t>
            </a:r>
          </a:p>
          <a:p>
            <a:pPr marL="342900" indent="-342900"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Втора година - нараства на 0,9% и 1,1% </a:t>
            </a:r>
          </a:p>
          <a:p>
            <a:pPr marL="342900" indent="-342900"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Трета година - 1,3% и 1,1% </a:t>
            </a:r>
          </a:p>
          <a:p>
            <a:pPr marL="342900" indent="-342900"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При </a:t>
            </a:r>
            <a:r>
              <a:rPr lang="en-US" sz="2800" dirty="0" err="1"/>
              <a:t>denosumab</a:t>
            </a:r>
            <a:r>
              <a:rPr lang="en-US" sz="2800" dirty="0"/>
              <a:t> </a:t>
            </a:r>
            <a:r>
              <a:rPr lang="bg-BG" sz="2800" dirty="0"/>
              <a:t>се отчита плато между втора и трета година.</a:t>
            </a:r>
            <a:endParaRPr kumimoji="0" lang="bg-BG" altLang="en-US" sz="2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Verdana" pitchFamily="34" charset="0"/>
              <a:ea typeface="Gulim" pitchFamily="34" charset="-127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altLang="en-US" sz="1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191EB4B-8922-0C45-9873-E78A161FD781}"/>
              </a:ext>
            </a:extLst>
          </p:cNvPr>
          <p:cNvSpPr txBox="1"/>
          <p:nvPr/>
        </p:nvSpPr>
        <p:spPr>
          <a:xfrm>
            <a:off x="1043609" y="1268760"/>
            <a:ext cx="70567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dirty="0"/>
              <a:t>Значение на продължителност на лечението с </a:t>
            </a:r>
            <a:r>
              <a:rPr lang="bg-BG" sz="3200" b="1" dirty="0" err="1"/>
              <a:t>антирезорбтивни</a:t>
            </a:r>
            <a:r>
              <a:rPr lang="bg-BG" sz="3200" b="1" dirty="0"/>
              <a:t> средства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1649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910680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Приемът на кортикостероиди при пациенти на </a:t>
            </a:r>
            <a:r>
              <a:rPr lang="bg-BG" sz="2800" dirty="0" err="1"/>
              <a:t>антирезорбтивна</a:t>
            </a:r>
            <a:r>
              <a:rPr lang="bg-BG" sz="2800" dirty="0"/>
              <a:t> терапия повишава риска за некроза. 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Придружаващите заболявания като анемия (</a:t>
            </a:r>
            <a:r>
              <a:rPr lang="en-US" sz="2800" dirty="0" err="1"/>
              <a:t>Hb</a:t>
            </a:r>
            <a:r>
              <a:rPr lang="en-US" sz="2800" dirty="0"/>
              <a:t>&lt;10g/dl) </a:t>
            </a:r>
            <a:r>
              <a:rPr lang="bg-BG" sz="2800" dirty="0"/>
              <a:t>и диабет се свързват с повишен риск за </a:t>
            </a:r>
            <a:r>
              <a:rPr lang="en-US" sz="2800" dirty="0"/>
              <a:t>MRONJ.</a:t>
            </a:r>
            <a:endParaRPr kumimoji="0" lang="bg-BG" altLang="en-US" sz="2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Verdana" pitchFamily="34" charset="0"/>
              <a:ea typeface="Gulim" pitchFamily="34" charset="-127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altLang="en-US" sz="1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5139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CB07E5C-4610-8343-996B-3C292414D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112" y="980728"/>
            <a:ext cx="698328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Verdana" pitchFamily="34" charset="0"/>
              <a:ea typeface="Gulim" pitchFamily="34" charset="-127"/>
              <a:cs typeface="+mn-cs"/>
            </a:endParaRPr>
          </a:p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dirty="0"/>
              <a:t>MRONJ</a:t>
            </a:r>
            <a:r>
              <a:rPr lang="bg-BG" sz="2800" dirty="0"/>
              <a:t> се развива по-често в долната челюст (73%) спрямо  </a:t>
            </a:r>
            <a:r>
              <a:rPr lang="bg-BG" sz="2800" dirty="0" err="1"/>
              <a:t>максилата</a:t>
            </a:r>
            <a:r>
              <a:rPr lang="bg-BG" sz="2800" dirty="0"/>
              <a:t> (22,5%). В 4,5% се ангажират и двете челюсти.</a:t>
            </a:r>
          </a:p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Рискови фактори за некроза са всички възпалителни дентални заболявания:</a:t>
            </a:r>
          </a:p>
          <a:p>
            <a:pPr marL="457200" lvl="0" indent="-457200"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bg-BG" sz="2800" dirty="0" err="1"/>
              <a:t>пародонтални</a:t>
            </a:r>
            <a:endParaRPr lang="bg-BG" sz="2800" dirty="0"/>
          </a:p>
          <a:p>
            <a:pPr marL="457200" lvl="0" indent="-457200"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bg-BG" sz="2800" dirty="0" err="1"/>
              <a:t>периапикални</a:t>
            </a:r>
            <a:r>
              <a:rPr lang="bg-BG" sz="2800" dirty="0"/>
              <a:t> възпалителни лезии</a:t>
            </a:r>
          </a:p>
          <a:p>
            <a:pPr marL="457200" lvl="0" indent="-457200"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bg-BG" sz="2800" dirty="0"/>
              <a:t>кисти</a:t>
            </a:r>
          </a:p>
          <a:p>
            <a:pPr marL="457200" lvl="0" indent="-457200"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bg-BG" sz="2800" dirty="0" err="1"/>
              <a:t>ретенция</a:t>
            </a:r>
            <a:r>
              <a:rPr lang="bg-BG" sz="2800" dirty="0"/>
              <a:t> на мъдреци</a:t>
            </a:r>
          </a:p>
          <a:p>
            <a:pPr marL="457200" lvl="0" indent="-457200"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bg-BG" sz="2800" dirty="0"/>
              <a:t>хронична травма на венеца и алвеоларната кост </a:t>
            </a:r>
            <a:r>
              <a:rPr lang="en-US" sz="2800" dirty="0"/>
              <a:t> </a:t>
            </a:r>
            <a:endParaRPr lang="bg-BG" sz="2800" dirty="0"/>
          </a:p>
          <a:p>
            <a:pPr marL="457200" lvl="0" indent="-457200"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bg-BG" sz="2800" kern="0" dirty="0">
                <a:solidFill>
                  <a:srgbClr val="4D4D4D"/>
                </a:solidFill>
                <a:ea typeface="宋体" pitchFamily="2" charset="-122"/>
              </a:rPr>
              <a:t>дентални </a:t>
            </a:r>
            <a:r>
              <a:rPr lang="bg-BG" sz="2800" kern="0" dirty="0" err="1">
                <a:solidFill>
                  <a:srgbClr val="4D4D4D"/>
                </a:solidFill>
                <a:ea typeface="宋体" pitchFamily="2" charset="-122"/>
              </a:rPr>
              <a:t>импланти</a:t>
            </a:r>
            <a:endParaRPr lang="en-US" sz="2800" kern="0" dirty="0">
              <a:solidFill>
                <a:srgbClr val="4D4D4D"/>
              </a:solidFill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356957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CB07E5C-4610-8343-996B-3C292414D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9112" y="1628800"/>
            <a:ext cx="698328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just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Verdana" pitchFamily="34" charset="0"/>
              <a:ea typeface="Gulim" pitchFamily="34" charset="-127"/>
              <a:cs typeface="+mn-cs"/>
            </a:endParaRPr>
          </a:p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 err="1"/>
              <a:t>Денто</a:t>
            </a:r>
            <a:r>
              <a:rPr lang="bg-BG" sz="2800" dirty="0"/>
              <a:t>-алвеоларни хирургични процедури се считат за главен рисков фактор за развитие на </a:t>
            </a:r>
            <a:r>
              <a:rPr lang="en-US" sz="2800" dirty="0"/>
              <a:t>MRONJ. </a:t>
            </a:r>
            <a:endParaRPr lang="bg-BG" sz="2800" dirty="0"/>
          </a:p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Зъбната екстракция е отключващ фактор в 52%-61% и повишава риска за некроза 33 пъти. </a:t>
            </a:r>
          </a:p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Процедури, свързани с оголване на алвеоларната кост, както и зъбни </a:t>
            </a:r>
            <a:r>
              <a:rPr lang="bg-BG" sz="2800" dirty="0" err="1"/>
              <a:t>импланти</a:t>
            </a:r>
            <a:r>
              <a:rPr lang="bg-BG" sz="2800" dirty="0"/>
              <a:t> - риск съпоставим със зъбна екстракция. </a:t>
            </a:r>
            <a:endParaRPr lang="en-US" sz="2800" kern="0" dirty="0">
              <a:solidFill>
                <a:srgbClr val="4D4D4D"/>
              </a:solidFill>
              <a:latin typeface="Microsoft Sans Serif"/>
              <a:ea typeface="宋体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1174E10-5F8D-E344-910B-6DE470DB723F}"/>
              </a:ext>
            </a:extLst>
          </p:cNvPr>
          <p:cNvSpPr txBox="1"/>
          <p:nvPr/>
        </p:nvSpPr>
        <p:spPr>
          <a:xfrm>
            <a:off x="1475656" y="1268760"/>
            <a:ext cx="6840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800" b="1" dirty="0"/>
              <a:t>Хирургични процедури като рисков фактор</a:t>
            </a:r>
            <a:r>
              <a:rPr lang="bg-BG" sz="2800" dirty="0"/>
              <a:t>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398959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2342728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b="1" dirty="0"/>
              <a:t>Пациенти в риск</a:t>
            </a:r>
          </a:p>
          <a:p>
            <a:pPr marL="342900" indent="-342900"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b="1" dirty="0"/>
              <a:t>Стадий 0</a:t>
            </a:r>
          </a:p>
          <a:p>
            <a:pPr marL="342900" indent="-342900"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b="1" dirty="0"/>
              <a:t>Стадий </a:t>
            </a:r>
            <a:r>
              <a:rPr lang="en-US" sz="2800" b="1" dirty="0"/>
              <a:t>I</a:t>
            </a:r>
          </a:p>
          <a:p>
            <a:pPr marL="342900" indent="-342900"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b="1" dirty="0"/>
              <a:t>Стадий </a:t>
            </a:r>
            <a:r>
              <a:rPr lang="en-US" sz="2800" b="1" dirty="0"/>
              <a:t>II</a:t>
            </a:r>
          </a:p>
          <a:p>
            <a:pPr marL="342900" indent="-342900"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b="1" dirty="0"/>
              <a:t>Стадий </a:t>
            </a:r>
            <a:r>
              <a:rPr lang="en-US" sz="2800" b="1" dirty="0"/>
              <a:t>III</a:t>
            </a:r>
            <a:r>
              <a:rPr lang="bg-BG" sz="2800" dirty="0"/>
              <a:t> </a:t>
            </a:r>
            <a:endParaRPr kumimoji="0" lang="ru-RU" altLang="en-US" sz="2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4A7389-A013-B54D-8706-2ED3FFAA9D3E}"/>
              </a:ext>
            </a:extLst>
          </p:cNvPr>
          <p:cNvSpPr txBox="1"/>
          <p:nvPr/>
        </p:nvSpPr>
        <p:spPr>
          <a:xfrm>
            <a:off x="971600" y="1404065"/>
            <a:ext cx="7655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200" dirty="0" err="1"/>
              <a:t>Стадиране</a:t>
            </a:r>
            <a:r>
              <a:rPr lang="bg-BG" sz="3200" dirty="0"/>
              <a:t> на </a:t>
            </a:r>
            <a:r>
              <a:rPr lang="en-US" sz="3200" dirty="0"/>
              <a:t>MRONJ </a:t>
            </a:r>
            <a:r>
              <a:rPr lang="bg-BG" sz="3200" dirty="0"/>
              <a:t>и лечебни стратегии: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571673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2342728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b="1" dirty="0"/>
              <a:t>Пациенти в риск</a:t>
            </a:r>
            <a:r>
              <a:rPr lang="bg-BG" sz="2800" dirty="0"/>
              <a:t> - </a:t>
            </a:r>
            <a:r>
              <a:rPr lang="bg-BG" sz="2800" dirty="0" err="1"/>
              <a:t>асимптоматични</a:t>
            </a:r>
            <a:r>
              <a:rPr lang="bg-BG" sz="2800" dirty="0"/>
              <a:t> случаи лекувани с венозни или орални </a:t>
            </a:r>
            <a:r>
              <a:rPr lang="bg-BG" sz="2800" dirty="0" err="1"/>
              <a:t>антирезорбтивни</a:t>
            </a:r>
            <a:r>
              <a:rPr lang="bg-BG" sz="2800" dirty="0"/>
              <a:t> или </a:t>
            </a:r>
            <a:r>
              <a:rPr lang="bg-BG" sz="2800" dirty="0" err="1"/>
              <a:t>антиангиогенни</a:t>
            </a:r>
            <a:r>
              <a:rPr lang="bg-BG" sz="2800" dirty="0"/>
              <a:t> средства </a:t>
            </a:r>
            <a:r>
              <a:rPr lang="bg-BG" sz="2800" u="sng" dirty="0"/>
              <a:t>без да е налице некроза.  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При тях не се налага лечение. Пациентите трябва да бъдат информирани за рисковете за развитие на некроза, както и за симптомите на заболяването.</a:t>
            </a:r>
            <a:endParaRPr kumimoji="0" lang="ru-RU" altLang="en-US" sz="2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4A7389-A013-B54D-8706-2ED3FFAA9D3E}"/>
              </a:ext>
            </a:extLst>
          </p:cNvPr>
          <p:cNvSpPr txBox="1"/>
          <p:nvPr/>
        </p:nvSpPr>
        <p:spPr>
          <a:xfrm>
            <a:off x="971600" y="1404065"/>
            <a:ext cx="76554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200" dirty="0" err="1"/>
              <a:t>Стадиране</a:t>
            </a:r>
            <a:r>
              <a:rPr lang="bg-BG" sz="3200" dirty="0"/>
              <a:t> на </a:t>
            </a:r>
            <a:r>
              <a:rPr lang="en-US" sz="3200" dirty="0"/>
              <a:t>MRONJ </a:t>
            </a:r>
            <a:r>
              <a:rPr lang="bg-BG" sz="3200" dirty="0"/>
              <a:t>и лечебни стратегии: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1392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484784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b="1" dirty="0"/>
              <a:t>Стадий 0 </a:t>
            </a:r>
            <a:r>
              <a:rPr lang="bg-BG" sz="2800" dirty="0"/>
              <a:t>- неспецифични симптоми или клинични и </a:t>
            </a:r>
            <a:r>
              <a:rPr lang="bg-BG" sz="2800" dirty="0" err="1"/>
              <a:t>рентгенологични</a:t>
            </a:r>
            <a:r>
              <a:rPr lang="bg-BG" sz="2800" dirty="0"/>
              <a:t> промени, които могат да се свържат с </a:t>
            </a:r>
            <a:r>
              <a:rPr lang="bg-BG" sz="2800" dirty="0" err="1"/>
              <a:t>антирезорбтивна</a:t>
            </a:r>
            <a:r>
              <a:rPr lang="bg-BG" sz="2800" dirty="0"/>
              <a:t> терапия като не се установява </a:t>
            </a:r>
            <a:r>
              <a:rPr lang="bg-BG" sz="2800" dirty="0" err="1"/>
              <a:t>некротична</a:t>
            </a:r>
            <a:r>
              <a:rPr lang="bg-BG" sz="2800" dirty="0"/>
              <a:t> кост. 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Близо 50% от пациентите в стадий 0 прогресират в стадий </a:t>
            </a:r>
            <a:r>
              <a:rPr lang="en-US" sz="2800" dirty="0"/>
              <a:t>I</a:t>
            </a:r>
            <a:r>
              <a:rPr lang="bg-BG" sz="2800" dirty="0"/>
              <a:t>, </a:t>
            </a:r>
            <a:r>
              <a:rPr lang="en-US" sz="2800" dirty="0"/>
              <a:t>II</a:t>
            </a:r>
            <a:r>
              <a:rPr lang="bg-BG" sz="2800" dirty="0"/>
              <a:t> или </a:t>
            </a:r>
            <a:r>
              <a:rPr lang="en-US" sz="2800" dirty="0"/>
              <a:t>III</a:t>
            </a:r>
            <a:r>
              <a:rPr lang="bg-BG" sz="2800" dirty="0"/>
              <a:t>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Симптоми - </a:t>
            </a:r>
            <a:r>
              <a:rPr lang="bg-BG" sz="2800" dirty="0" err="1"/>
              <a:t>одонталгия</a:t>
            </a:r>
            <a:r>
              <a:rPr lang="bg-BG" sz="2800" dirty="0"/>
              <a:t>, тъпа болка в тялото на долната челюст/</a:t>
            </a:r>
            <a:r>
              <a:rPr lang="bg-BG" sz="2800" dirty="0" err="1"/>
              <a:t>максиларния</a:t>
            </a:r>
            <a:r>
              <a:rPr lang="bg-BG" sz="2800" dirty="0"/>
              <a:t> синус, повишена подвижност на зъбите, фистули. </a:t>
            </a:r>
            <a:endParaRPr kumimoji="0" lang="ru-RU" altLang="en-US" sz="2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2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910680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 err="1"/>
              <a:t>Рентгенологичните</a:t>
            </a:r>
            <a:r>
              <a:rPr lang="bg-BG" sz="2800" dirty="0"/>
              <a:t> находки включват промени в </a:t>
            </a:r>
            <a:r>
              <a:rPr lang="bg-BG" sz="2800" dirty="0" err="1"/>
              <a:t>трабекуларната</a:t>
            </a:r>
            <a:r>
              <a:rPr lang="bg-BG" sz="2800" dirty="0"/>
              <a:t> кост, зони на </a:t>
            </a:r>
            <a:r>
              <a:rPr lang="bg-BG" sz="2800" dirty="0" err="1"/>
              <a:t>остеосклероза</a:t>
            </a:r>
            <a:r>
              <a:rPr lang="bg-BG" sz="2800" dirty="0"/>
              <a:t>, удебеляване на </a:t>
            </a:r>
            <a:r>
              <a:rPr lang="en-US" sz="2800" dirty="0"/>
              <a:t>lamina dura, </a:t>
            </a:r>
            <a:r>
              <a:rPr lang="bg-BG" sz="2800" dirty="0"/>
              <a:t>и намаляване размера на </a:t>
            </a:r>
            <a:r>
              <a:rPr lang="bg-BG" sz="2800" dirty="0" err="1"/>
              <a:t>периодонталното</a:t>
            </a:r>
            <a:r>
              <a:rPr lang="bg-BG" sz="2800" dirty="0"/>
              <a:t> пространство.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При пациенти в стадий 0 лечението включва контрол на болката, проследяване  и антибиотици при необходимост.</a:t>
            </a:r>
            <a:endParaRPr kumimoji="0" lang="ru-RU" altLang="en-US" sz="1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3085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BE4061-C2DD-CC46-BCE5-60513B9F6A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5" t="24027" r="12201" b="20485"/>
          <a:stretch/>
        </p:blipFill>
        <p:spPr>
          <a:xfrm>
            <a:off x="2483768" y="2276872"/>
            <a:ext cx="4176464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824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700808"/>
            <a:ext cx="731520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b="1" dirty="0"/>
              <a:t>Стадий </a:t>
            </a:r>
            <a:r>
              <a:rPr lang="en-US" sz="2800" b="1" dirty="0"/>
              <a:t>I. </a:t>
            </a:r>
            <a:r>
              <a:rPr lang="bg-BG" sz="2800" dirty="0"/>
              <a:t>Установява се оголена и </a:t>
            </a:r>
            <a:r>
              <a:rPr lang="bg-BG" sz="2800" dirty="0" err="1"/>
              <a:t>некротична</a:t>
            </a:r>
            <a:r>
              <a:rPr lang="bg-BG" sz="2800" dirty="0"/>
              <a:t> кост или фистули, без доказателства за инфекция при </a:t>
            </a:r>
            <a:r>
              <a:rPr lang="bg-BG" sz="2800" dirty="0" err="1"/>
              <a:t>асимптоматични</a:t>
            </a:r>
            <a:r>
              <a:rPr lang="bg-BG" sz="2800" dirty="0"/>
              <a:t> пациенти. </a:t>
            </a:r>
            <a:r>
              <a:rPr lang="bg-BG" sz="2800" dirty="0" err="1"/>
              <a:t>Рентгенологично</a:t>
            </a:r>
            <a:r>
              <a:rPr lang="bg-BG" sz="2800" dirty="0"/>
              <a:t> промените са локализирани до алвеоларната кост.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Препоръчва се - </a:t>
            </a:r>
            <a:r>
              <a:rPr lang="bg-BG" sz="2800" dirty="0" err="1"/>
              <a:t>антибактериална</a:t>
            </a:r>
            <a:r>
              <a:rPr lang="bg-BG" sz="2800" dirty="0"/>
              <a:t> вода за уста (</a:t>
            </a:r>
            <a:r>
              <a:rPr lang="en-US" sz="2800" dirty="0"/>
              <a:t>chlorhexidine 0.12%.)</a:t>
            </a:r>
            <a:r>
              <a:rPr lang="bg-BG" sz="2800" dirty="0"/>
              <a:t> и</a:t>
            </a:r>
            <a:r>
              <a:rPr lang="en-US" sz="2800" dirty="0"/>
              <a:t> </a:t>
            </a:r>
            <a:r>
              <a:rPr lang="bg-BG" sz="2800" dirty="0"/>
              <a:t>клинично проследяване през 3 месеца.  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Преоценка на индикациите за АРА. </a:t>
            </a:r>
            <a:endParaRPr kumimoji="0" lang="ru-RU" altLang="en-US" sz="1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557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772816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БФ (</a:t>
            </a:r>
            <a:r>
              <a:rPr lang="en-US" sz="2800" dirty="0"/>
              <a:t>alendronate, </a:t>
            </a:r>
            <a:r>
              <a:rPr lang="en-US" sz="2800" dirty="0" err="1"/>
              <a:t>zoledronate</a:t>
            </a:r>
            <a:r>
              <a:rPr lang="bg-BG" sz="2800" dirty="0"/>
              <a:t>) довеждат до апоптоза на </a:t>
            </a:r>
            <a:r>
              <a:rPr lang="bg-BG" sz="2800" dirty="0" err="1"/>
              <a:t>остеокластите</a:t>
            </a:r>
            <a:r>
              <a:rPr lang="bg-BG" sz="2800" dirty="0"/>
              <a:t> предимно в местата на костна резорбция. </a:t>
            </a:r>
          </a:p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В  по-малка степен оказват ефект върху </a:t>
            </a:r>
            <a:r>
              <a:rPr lang="bg-BG" sz="2800" dirty="0" err="1"/>
              <a:t>остеокластичните</a:t>
            </a:r>
            <a:r>
              <a:rPr lang="bg-BG" sz="2800" dirty="0"/>
              <a:t> </a:t>
            </a:r>
            <a:r>
              <a:rPr lang="bg-BG" sz="2800" dirty="0" err="1"/>
              <a:t>прекурсори</a:t>
            </a:r>
            <a:r>
              <a:rPr lang="bg-BG" sz="2800" dirty="0"/>
              <a:t> в костния мозък и също имат слаб </a:t>
            </a:r>
            <a:r>
              <a:rPr lang="bg-BG" sz="2800" dirty="0" err="1"/>
              <a:t>антиангиогенен</a:t>
            </a:r>
            <a:r>
              <a:rPr lang="bg-BG" sz="2800" dirty="0"/>
              <a:t> ефект върху малките кръвоносни съдове.</a:t>
            </a:r>
          </a:p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При пациентите, приемащи </a:t>
            </a:r>
            <a:r>
              <a:rPr lang="bg-BG" sz="2800" dirty="0" err="1"/>
              <a:t>антирезорбтивни</a:t>
            </a:r>
            <a:r>
              <a:rPr lang="bg-BG" sz="2800" dirty="0"/>
              <a:t> средства може да се развие некроза на челюстните кости. </a:t>
            </a:r>
            <a:endParaRPr kumimoji="0" lang="bg-BG" altLang="en-US" sz="2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Verdana" pitchFamily="34" charset="0"/>
              <a:ea typeface="Gulim" pitchFamily="34" charset="-127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altLang="en-US" sz="1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1084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7538DA6-F0DF-F741-9811-B16BC5DCC2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 t="-1492" r="7444" b="14967"/>
          <a:stretch/>
        </p:blipFill>
        <p:spPr>
          <a:xfrm>
            <a:off x="1475656" y="1700808"/>
            <a:ext cx="6192688" cy="41764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FF95041-F8AE-A84F-8535-6153351F91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2" t="22846" r="42125" b="20485"/>
          <a:stretch/>
        </p:blipFill>
        <p:spPr>
          <a:xfrm>
            <a:off x="1979712" y="1412776"/>
            <a:ext cx="5184576" cy="529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685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910680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b="1" dirty="0"/>
              <a:t>Стадий </a:t>
            </a:r>
            <a:r>
              <a:rPr lang="en-US" sz="2800" b="1" dirty="0"/>
              <a:t>II.   </a:t>
            </a:r>
            <a:r>
              <a:rPr lang="bg-BG" sz="2800" dirty="0"/>
              <a:t>Установява се оголена и </a:t>
            </a:r>
            <a:r>
              <a:rPr lang="bg-BG" sz="2800" dirty="0" err="1"/>
              <a:t>некротична</a:t>
            </a:r>
            <a:r>
              <a:rPr lang="bg-BG" sz="2800" dirty="0"/>
              <a:t> кост или фистули свързани с челюстните кости. 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Установява се инфекция.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Пациентите обикновено са симптоматични.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 err="1"/>
              <a:t>Рентгенологично</a:t>
            </a:r>
            <a:r>
              <a:rPr lang="bg-BG" sz="2800" dirty="0"/>
              <a:t> костните промени могат да бъдат както, при стадий 0 и да са локализирани до алвеоларната кост.</a:t>
            </a:r>
          </a:p>
        </p:txBody>
      </p:sp>
    </p:spTree>
    <p:extLst>
      <p:ext uri="{BB962C8B-B14F-4D97-AF65-F5344CB8AC3E}">
        <p14:creationId xmlns:p14="http://schemas.microsoft.com/office/powerpoint/2010/main" val="4350318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E793C50-0A06-FE48-9FE4-A3B3168871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3" t="3169" r="17312" b="5088"/>
          <a:stretch/>
        </p:blipFill>
        <p:spPr>
          <a:xfrm>
            <a:off x="1187624" y="1220257"/>
            <a:ext cx="6768752" cy="56166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8E355EF-E123-E041-8D90-B81688E141B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-399" r="9838" b="2402"/>
          <a:stretch/>
        </p:blipFill>
        <p:spPr>
          <a:xfrm>
            <a:off x="935596" y="1484784"/>
            <a:ext cx="7272808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09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628800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При </a:t>
            </a:r>
            <a:r>
              <a:rPr lang="bg-BG" sz="2800" b="1" dirty="0"/>
              <a:t>стадий </a:t>
            </a:r>
            <a:r>
              <a:rPr lang="en-US" sz="2800" b="1" dirty="0"/>
              <a:t>II </a:t>
            </a:r>
            <a:r>
              <a:rPr lang="bg-BG" sz="2800" dirty="0"/>
              <a:t>се препоръчва симптоматично лечение с орални антибиотици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Орални антисептици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Клинично проследяване през 3 месеца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Обезболяване 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Хирургичен </a:t>
            </a:r>
            <a:r>
              <a:rPr lang="bg-BG" sz="2800" dirty="0" err="1"/>
              <a:t>дебридмънт</a:t>
            </a:r>
            <a:r>
              <a:rPr lang="bg-BG" sz="2800" dirty="0"/>
              <a:t> за контрол на инфекцията и намаляване дразненето на меките тъкани - намалява обема на колонизираните върху </a:t>
            </a:r>
            <a:r>
              <a:rPr lang="bg-BG" sz="2800" dirty="0" err="1"/>
              <a:t>некротичната</a:t>
            </a:r>
            <a:r>
              <a:rPr lang="bg-BG" sz="2800" dirty="0"/>
              <a:t> кост микроорганизми (</a:t>
            </a:r>
            <a:r>
              <a:rPr lang="bg-BG" sz="2800" dirty="0" err="1"/>
              <a:t>биофилм</a:t>
            </a:r>
            <a:r>
              <a:rPr lang="bg-BG" sz="2800" dirty="0"/>
              <a:t>).</a:t>
            </a:r>
            <a:r>
              <a:rPr lang="en-US" sz="2800" dirty="0"/>
              <a:t> </a:t>
            </a:r>
            <a:endParaRPr kumimoji="0" lang="ru-RU" altLang="en-US" sz="2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2595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910680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b="1" dirty="0"/>
              <a:t>Стадий </a:t>
            </a:r>
            <a:r>
              <a:rPr lang="en-US" sz="2800" b="1" dirty="0"/>
              <a:t>III</a:t>
            </a:r>
            <a:r>
              <a:rPr lang="bg-BG" sz="2800" b="1" dirty="0"/>
              <a:t>. </a:t>
            </a:r>
            <a:r>
              <a:rPr lang="bg-BG" sz="2800" dirty="0"/>
              <a:t>Установява се оголена и </a:t>
            </a:r>
            <a:r>
              <a:rPr lang="bg-BG" sz="2800" dirty="0" err="1"/>
              <a:t>некротична</a:t>
            </a:r>
            <a:r>
              <a:rPr lang="bg-BG" sz="2800" dirty="0"/>
              <a:t> кост или фистули свързани с челюстните кости. Установява се инфекция.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Критерии: оголена </a:t>
            </a:r>
            <a:r>
              <a:rPr lang="bg-BG" sz="2800" dirty="0" err="1"/>
              <a:t>некротична</a:t>
            </a:r>
            <a:r>
              <a:rPr lang="bg-BG" sz="2800" dirty="0"/>
              <a:t> кост, разпространяваща се извън алвеоларната кост; патологични фрактури; </a:t>
            </a:r>
            <a:r>
              <a:rPr lang="bg-BG" sz="2800" dirty="0" err="1"/>
              <a:t>ороантрални</a:t>
            </a:r>
            <a:r>
              <a:rPr lang="bg-BG" sz="2800" dirty="0"/>
              <a:t> и/или </a:t>
            </a:r>
            <a:r>
              <a:rPr lang="bg-BG" sz="2800" dirty="0" err="1"/>
              <a:t>ороназални</a:t>
            </a:r>
            <a:r>
              <a:rPr lang="bg-BG" sz="2800" dirty="0"/>
              <a:t> комуникации; </a:t>
            </a:r>
            <a:r>
              <a:rPr lang="bg-BG" sz="2800" dirty="0" err="1"/>
              <a:t>остеолиза</a:t>
            </a:r>
            <a:r>
              <a:rPr lang="bg-BG" sz="2800" dirty="0"/>
              <a:t> достигаща до </a:t>
            </a:r>
            <a:r>
              <a:rPr lang="en-US" sz="2800" dirty="0"/>
              <a:t>basis </a:t>
            </a:r>
            <a:r>
              <a:rPr lang="en-US" sz="2800" dirty="0" err="1"/>
              <a:t>mandibulae</a:t>
            </a:r>
            <a:r>
              <a:rPr lang="en-US" sz="2800" dirty="0"/>
              <a:t> </a:t>
            </a:r>
            <a:r>
              <a:rPr lang="bg-BG" sz="2800" dirty="0"/>
              <a:t>или до пода на </a:t>
            </a:r>
            <a:r>
              <a:rPr lang="bg-BG" sz="2800" dirty="0" err="1"/>
              <a:t>максиларния</a:t>
            </a:r>
            <a:r>
              <a:rPr lang="bg-BG" sz="2800" dirty="0"/>
              <a:t> синус.</a:t>
            </a:r>
            <a:r>
              <a:rPr lang="en-US" sz="2800" dirty="0"/>
              <a:t> </a:t>
            </a:r>
            <a:endParaRPr kumimoji="0" lang="ru-RU" altLang="en-US" sz="2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2072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F34876-EBF8-444A-B437-31E6C39FF7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5" t="-4725" r="-799" b="25582"/>
          <a:stretch/>
        </p:blipFill>
        <p:spPr>
          <a:xfrm>
            <a:off x="755576" y="1412776"/>
            <a:ext cx="7632848" cy="48245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57F36F7-18C8-5840-9AF2-221128B631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9" t="28749" r="23226" b="33473"/>
          <a:stretch/>
        </p:blipFill>
        <p:spPr>
          <a:xfrm>
            <a:off x="-108520" y="38878"/>
            <a:ext cx="6232187" cy="36931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95FAAB7-C476-8D41-923A-66DC135166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2" t="15741" r="26389" b="22869"/>
          <a:stretch/>
        </p:blipFill>
        <p:spPr>
          <a:xfrm>
            <a:off x="3452381" y="2696395"/>
            <a:ext cx="5800139" cy="4188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DB9F207-874B-B24A-BB23-36798BC535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3" t="1994" r="16525"/>
          <a:stretch/>
        </p:blipFill>
        <p:spPr>
          <a:xfrm>
            <a:off x="1295636" y="477002"/>
            <a:ext cx="6552728" cy="600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86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910680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При стадий </a:t>
            </a:r>
            <a:r>
              <a:rPr lang="en-US" sz="2800" dirty="0"/>
              <a:t>III </a:t>
            </a:r>
            <a:r>
              <a:rPr lang="bg-BG" sz="2800" dirty="0"/>
              <a:t>се препоръчва хирургичен </a:t>
            </a:r>
            <a:r>
              <a:rPr lang="bg-BG" sz="2800" dirty="0" err="1"/>
              <a:t>дебридмът</a:t>
            </a:r>
            <a:r>
              <a:rPr lang="bg-BG" sz="2800" dirty="0"/>
              <a:t> или </a:t>
            </a:r>
            <a:r>
              <a:rPr lang="bg-BG" sz="2800" dirty="0" err="1"/>
              <a:t>резекция</a:t>
            </a:r>
            <a:r>
              <a:rPr lang="bg-BG" sz="2800" dirty="0"/>
              <a:t> за дългосрочно намаляване на инфекцията и болката. Възможно е да се обмисли реконструкция на дефекта като се отчита риска за рецидив на некрозата, поради системният ефект на </a:t>
            </a:r>
            <a:r>
              <a:rPr lang="bg-BG" sz="2800" dirty="0" err="1"/>
              <a:t>антирезорбтивните</a:t>
            </a:r>
            <a:r>
              <a:rPr lang="bg-BG" sz="2800" dirty="0"/>
              <a:t> средства.</a:t>
            </a:r>
            <a:endParaRPr kumimoji="0" lang="ru-RU" alt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41814860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2342728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Поведението към пациентите приемащи </a:t>
            </a:r>
            <a:r>
              <a:rPr lang="bg-BG" sz="2800" dirty="0" err="1"/>
              <a:t>антирезорбтивни</a:t>
            </a:r>
            <a:r>
              <a:rPr lang="bg-BG" sz="2800" dirty="0"/>
              <a:t> средства или с налична </a:t>
            </a:r>
            <a:r>
              <a:rPr lang="en-US" sz="2800" dirty="0"/>
              <a:t>MRONJ </a:t>
            </a:r>
            <a:r>
              <a:rPr lang="bg-BG" sz="2800" dirty="0"/>
              <a:t>е </a:t>
            </a:r>
            <a:r>
              <a:rPr lang="bg-BG" sz="2800" u="sng" dirty="0"/>
              <a:t>много противоречиво</a:t>
            </a:r>
            <a:r>
              <a:rPr lang="bg-BG" sz="2800" dirty="0"/>
              <a:t>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Липсата на </a:t>
            </a:r>
            <a:r>
              <a:rPr lang="bg-BG" sz="2800" dirty="0" err="1"/>
              <a:t>рандомизирани</a:t>
            </a:r>
            <a:r>
              <a:rPr lang="bg-BG" sz="2800" dirty="0"/>
              <a:t> контролирани проучвания с добър дизайн прави спорен избора на лечебен подход.</a:t>
            </a:r>
            <a:r>
              <a:rPr lang="en-US" sz="2800" dirty="0"/>
              <a:t> </a:t>
            </a:r>
            <a:endParaRPr lang="bg-BG" sz="2800" dirty="0"/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Отсъстват  силни доказателства в подкрепа на всяка конкретна намеса в управлението на заболяването. 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0" lang="ru-RU" altLang="en-US" sz="1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D4C95D3-349D-C54F-BD5E-B1D0D41F58D3}"/>
              </a:ext>
            </a:extLst>
          </p:cNvPr>
          <p:cNvSpPr txBox="1"/>
          <p:nvPr/>
        </p:nvSpPr>
        <p:spPr>
          <a:xfrm>
            <a:off x="899592" y="1484784"/>
            <a:ext cx="76251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200" b="1" dirty="0"/>
              <a:t>Проблеми свързани с лечение на </a:t>
            </a:r>
            <a:r>
              <a:rPr lang="en-US" sz="3200" b="1" dirty="0"/>
              <a:t>MRONJ</a:t>
            </a:r>
            <a:r>
              <a:rPr lang="bg-BG" sz="3200" b="1" dirty="0"/>
              <a:t>: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433239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910680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kumimoji="0" lang="bg-BG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Лечебните подходи при </a:t>
            </a:r>
            <a:r>
              <a:rPr kumimoji="0" lang="bg-BG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остеонекрозата</a:t>
            </a:r>
            <a:r>
              <a:rPr kumimoji="0" lang="bg-BG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са два:</a:t>
            </a:r>
          </a:p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bg-BG" altLang="en-US" sz="2800" kern="0" dirty="0">
                <a:solidFill>
                  <a:srgbClr val="4D4D4D"/>
                </a:solidFill>
                <a:latin typeface="Microsoft Sans Serif"/>
              </a:rPr>
              <a:t>1. Консервативен – </a:t>
            </a:r>
            <a:r>
              <a:rPr lang="bg-BG" altLang="en-US" sz="2800" kern="0" dirty="0" err="1">
                <a:solidFill>
                  <a:srgbClr val="4D4D4D"/>
                </a:solidFill>
                <a:latin typeface="Microsoft Sans Serif"/>
              </a:rPr>
              <a:t>некректомия</a:t>
            </a:r>
            <a:r>
              <a:rPr lang="bg-BG" altLang="en-US" sz="2800" kern="0" dirty="0">
                <a:solidFill>
                  <a:srgbClr val="4D4D4D"/>
                </a:solidFill>
                <a:latin typeface="Microsoft Sans Serif"/>
              </a:rPr>
              <a:t>, </a:t>
            </a:r>
            <a:r>
              <a:rPr lang="bg-BG" altLang="en-US" sz="2800" kern="0" dirty="0" err="1">
                <a:solidFill>
                  <a:srgbClr val="4D4D4D"/>
                </a:solidFill>
                <a:latin typeface="Microsoft Sans Serif"/>
              </a:rPr>
              <a:t>дебридмънт</a:t>
            </a:r>
            <a:r>
              <a:rPr lang="bg-BG" altLang="en-US" sz="2800" kern="0" dirty="0">
                <a:solidFill>
                  <a:srgbClr val="4D4D4D"/>
                </a:solidFill>
                <a:latin typeface="Microsoft Sans Serif"/>
              </a:rPr>
              <a:t>, антибиотици, антисептици</a:t>
            </a:r>
          </a:p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kumimoji="0" lang="bg-BG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2. Хирургичен – </a:t>
            </a:r>
            <a:r>
              <a:rPr kumimoji="0" lang="bg-BG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резекция</a:t>
            </a:r>
            <a:r>
              <a:rPr lang="bg-BG" altLang="en-US" sz="2800" kern="0" dirty="0">
                <a:solidFill>
                  <a:srgbClr val="4D4D4D"/>
                </a:solidFill>
                <a:latin typeface="Microsoft Sans Serif"/>
              </a:rPr>
              <a:t> с цел излекуване</a:t>
            </a:r>
          </a:p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kumimoji="0" lang="ru-RU" altLang="en-US" sz="2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845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910680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При пациенти с минимални оплаквания и заболяване в лека степен може да се прилага минимално инвазивно поведение (консервативен подход). Нехирургичното лечение цели да сведе до минимум болката и да се намали инфекцията, но не е насочено към лечение на </a:t>
            </a:r>
            <a:r>
              <a:rPr lang="bg-BG" sz="2800" dirty="0" err="1"/>
              <a:t>некротичното</a:t>
            </a:r>
            <a:r>
              <a:rPr lang="bg-BG" sz="2800" dirty="0"/>
              <a:t> костно заболяване и не отстранява </a:t>
            </a:r>
            <a:r>
              <a:rPr lang="bg-BG" sz="2800" dirty="0" err="1"/>
              <a:t>некротичната</a:t>
            </a:r>
            <a:r>
              <a:rPr lang="bg-BG" sz="2800" dirty="0"/>
              <a:t> кост.</a:t>
            </a:r>
            <a:endParaRPr kumimoji="0" lang="ru-RU" altLang="en-US" sz="2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477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412776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БФ оказват токсичен ефект върху  меките тъкани. </a:t>
            </a:r>
          </a:p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Установява се  повишена апоптоза или намалена </a:t>
            </a:r>
            <a:r>
              <a:rPr lang="bg-BG" sz="2800" dirty="0" err="1"/>
              <a:t>пролиферация</a:t>
            </a:r>
            <a:r>
              <a:rPr lang="bg-BG" sz="2800" dirty="0"/>
              <a:t> на </a:t>
            </a:r>
            <a:r>
              <a:rPr lang="bg-BG" sz="2800" dirty="0" err="1"/>
              <a:t>цервикални</a:t>
            </a:r>
            <a:r>
              <a:rPr lang="bg-BG" sz="2800" dirty="0"/>
              <a:t>, простатни и орални епителни клетки при </a:t>
            </a:r>
            <a:r>
              <a:rPr lang="en-US" sz="2800" i="1" dirty="0"/>
              <a:t>in vitro</a:t>
            </a:r>
            <a:r>
              <a:rPr lang="en-US" sz="2800" dirty="0"/>
              <a:t> </a:t>
            </a:r>
            <a:r>
              <a:rPr lang="bg-BG" sz="2800" dirty="0"/>
              <a:t>експозиция на БФ. </a:t>
            </a:r>
          </a:p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 err="1"/>
              <a:t>Инхибиторите</a:t>
            </a:r>
            <a:r>
              <a:rPr lang="bg-BG" sz="2800" dirty="0"/>
              <a:t> на RANK </a:t>
            </a:r>
            <a:r>
              <a:rPr lang="bg-BG" sz="2800" dirty="0" err="1"/>
              <a:t>ligand</a:t>
            </a:r>
            <a:r>
              <a:rPr lang="bg-BG" sz="2800" dirty="0"/>
              <a:t>  (</a:t>
            </a:r>
            <a:r>
              <a:rPr lang="bg-BG" sz="2800" dirty="0" err="1"/>
              <a:t>denosumab</a:t>
            </a:r>
            <a:r>
              <a:rPr lang="bg-BG" sz="2800" dirty="0"/>
              <a:t>) - потискат диференциацията и функцията на </a:t>
            </a:r>
            <a:r>
              <a:rPr lang="bg-BG" sz="2800" dirty="0" err="1"/>
              <a:t>остеокластите</a:t>
            </a:r>
            <a:r>
              <a:rPr lang="bg-BG" sz="2800" dirty="0"/>
              <a:t> и повишават апоптозата, което довежда до намаляване резорбцията и </a:t>
            </a:r>
            <a:r>
              <a:rPr lang="bg-BG" sz="2800" dirty="0" err="1"/>
              <a:t>ремоделирането</a:t>
            </a:r>
            <a:r>
              <a:rPr lang="bg-BG" sz="2800" dirty="0"/>
              <a:t> на костите.</a:t>
            </a:r>
            <a:endParaRPr kumimoji="0" lang="ru-RU" altLang="en-US" sz="2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54665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910680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Оперативно лечение на </a:t>
            </a:r>
            <a:r>
              <a:rPr lang="bg-BG" sz="2800" dirty="0" err="1"/>
              <a:t>остеонекрозата</a:t>
            </a:r>
            <a:r>
              <a:rPr lang="bg-BG" sz="2800" dirty="0"/>
              <a:t> се препоръчва в случаи с напреднала некроза в стадий </a:t>
            </a:r>
            <a:r>
              <a:rPr lang="en-US" sz="2800" dirty="0"/>
              <a:t>III </a:t>
            </a:r>
            <a:r>
              <a:rPr lang="bg-BG" sz="2800" dirty="0"/>
              <a:t>и в случаи с добре оформени секвестри, патологична фрактура. Оперативно лечение може да се обмисля и в случаите с неуспешно (многократно) консервативно лечение.</a:t>
            </a:r>
            <a:endParaRPr kumimoji="0" lang="ru-RU" altLang="en-US" sz="2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5356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628800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При случаи с изразен </a:t>
            </a:r>
            <a:r>
              <a:rPr lang="bg-BG" sz="2800" dirty="0" err="1"/>
              <a:t>болков</a:t>
            </a:r>
            <a:r>
              <a:rPr lang="bg-BG" sz="2800" dirty="0"/>
              <a:t> синдром, неотговарящи на симптоматично лечение може да се обсъди по-агресивна хирургична интервенция. 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Преценките за вида и обема на лечението винаги трябва да се обсъждат във връзка с основното заболяване. 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При очаквана ниска </a:t>
            </a:r>
            <a:r>
              <a:rPr lang="bg-BG" sz="2800" dirty="0" err="1"/>
              <a:t>преживяемост</a:t>
            </a:r>
            <a:r>
              <a:rPr lang="bg-BG" sz="2800" dirty="0"/>
              <a:t> и/или лошо общо състояние по-скоро се изключват агресивни хирургични интервенции.</a:t>
            </a:r>
            <a:endParaRPr kumimoji="0" lang="ru-RU" altLang="en-US" sz="2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917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910680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Един неясен аспект остава преценката за резултата от хирургичното лечение.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Много от изследванията отчитат като резултат от лечението настъпване на </a:t>
            </a:r>
            <a:r>
              <a:rPr lang="bg-BG" sz="2800" dirty="0" err="1"/>
              <a:t>епителизация</a:t>
            </a:r>
            <a:r>
              <a:rPr lang="bg-BG" sz="2800" dirty="0"/>
              <a:t> с </a:t>
            </a:r>
            <a:r>
              <a:rPr lang="bg-BG" sz="2800" dirty="0" err="1"/>
              <a:t>лигавично</a:t>
            </a:r>
            <a:r>
              <a:rPr lang="bg-BG" sz="2800" dirty="0"/>
              <a:t> покриване на </a:t>
            </a:r>
            <a:r>
              <a:rPr lang="bg-BG" sz="2800" dirty="0" err="1"/>
              <a:t>некротичния</a:t>
            </a:r>
            <a:r>
              <a:rPr lang="bg-BG" sz="2800" dirty="0"/>
              <a:t> участък.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0" lang="ru-RU" altLang="en-US" sz="1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6506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628800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Друг обсъждан проблем е, че резултатите от хирургичното лечение се проследяват недостатъчно от седмици до месеци.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Остават неясни въпросите свързани с риска от рецидив на некрозата на същото място или в друг участък на челюстите.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Липсата на ясни </a:t>
            </a:r>
            <a:r>
              <a:rPr lang="bg-BG" sz="2800" dirty="0" err="1"/>
              <a:t>рентгенологични</a:t>
            </a:r>
            <a:r>
              <a:rPr lang="bg-BG" sz="2800" dirty="0"/>
              <a:t> критерии, определящи степента и разпространението на некрозата е дискутиран проблем.</a:t>
            </a:r>
            <a:endParaRPr kumimoji="0" lang="ru-RU" altLang="en-US" sz="2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2352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910680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Много малко се знае относно инструментите за оценка на качеството на живот и на резултатите от лечението (</a:t>
            </a:r>
            <a:r>
              <a:rPr lang="bg-BG" sz="2800" u="sng" dirty="0"/>
              <a:t>пациент-свързана оценка</a:t>
            </a:r>
            <a:r>
              <a:rPr lang="bg-BG" sz="2800" dirty="0"/>
              <a:t>).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Липсват валидирани инструменти за оценка на постигнат резултат. Това е от голямо значение особено в контекста на провеждане на </a:t>
            </a:r>
            <a:r>
              <a:rPr lang="bg-BG" sz="2800" dirty="0" err="1"/>
              <a:t>противораково</a:t>
            </a:r>
            <a:r>
              <a:rPr lang="bg-BG" sz="2800" dirty="0"/>
              <a:t> лечение при пациенти, живеещи с нелечим рак.</a:t>
            </a:r>
            <a:endParaRPr kumimoji="0" lang="ru-RU" altLang="en-US" sz="1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21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910680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Управлението на </a:t>
            </a:r>
            <a:r>
              <a:rPr lang="en-US" sz="2800" dirty="0"/>
              <a:t>MRONJ</a:t>
            </a:r>
            <a:r>
              <a:rPr lang="bg-BG" sz="2800" dirty="0"/>
              <a:t> може да има сходна цел с тази на основното онкологично лечение, а именно да намали симптомите и инфекцията, и да подобри качеството на живот, а не да „излекува“ некрозата.</a:t>
            </a:r>
            <a:endParaRPr kumimoji="0" lang="ru-RU" altLang="en-US" sz="2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721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628800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bg-BG" sz="2800" dirty="0"/>
              <a:t>При избор на радикално хирургично лечение, целящо излекуване, </a:t>
            </a:r>
            <a:r>
              <a:rPr lang="bg-BG" sz="2800" u="sng" dirty="0"/>
              <a:t>пациентите трябва да бъдат запознати с рисковете </a:t>
            </a:r>
            <a:r>
              <a:rPr lang="bg-BG" sz="2800" dirty="0"/>
              <a:t>и последиците -като рецидив на некрозата, разширяване на </a:t>
            </a:r>
            <a:r>
              <a:rPr lang="bg-BG" sz="2800" dirty="0" err="1"/>
              <a:t>некротичният</a:t>
            </a:r>
            <a:r>
              <a:rPr lang="bg-BG" sz="2800" dirty="0"/>
              <a:t> участък, възникването на фрактура, отварянето на </a:t>
            </a:r>
            <a:r>
              <a:rPr lang="bg-BG" sz="2800" dirty="0" err="1"/>
              <a:t>максиларния</a:t>
            </a:r>
            <a:r>
              <a:rPr lang="bg-BG" sz="2800" dirty="0"/>
              <a:t> синус или носната кухина, които могат да се свързват като неуспех на хирургичното лечение.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062369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71600" y="2198712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Всеки пациент, при който се очаква/предвижда провеждане на </a:t>
            </a:r>
            <a:r>
              <a:rPr lang="bg-BG" sz="2800" dirty="0" err="1"/>
              <a:t>антирезорбтивна</a:t>
            </a:r>
            <a:r>
              <a:rPr lang="bg-BG" sz="2800" dirty="0"/>
              <a:t> терапия трябва да се консултира със специалист орална хирургия или ЛЧХ. 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 err="1"/>
              <a:t>Проспективни</a:t>
            </a:r>
            <a:r>
              <a:rPr lang="bg-BG" sz="2800" dirty="0"/>
              <a:t> проучвания намират, че </a:t>
            </a:r>
            <a:r>
              <a:rPr lang="bg-BG" sz="2800" dirty="0" err="1"/>
              <a:t>превентивните</a:t>
            </a:r>
            <a:r>
              <a:rPr lang="bg-BG" sz="2800" dirty="0"/>
              <a:t> процедури (</a:t>
            </a:r>
            <a:r>
              <a:rPr lang="bg-BG" sz="2800" dirty="0" err="1"/>
              <a:t>санация</a:t>
            </a:r>
            <a:r>
              <a:rPr lang="bg-BG" sz="2800" dirty="0"/>
              <a:t>) са намалили трикратно риска за некроза, </a:t>
            </a:r>
            <a:r>
              <a:rPr lang="ru-RU" altLang="en-US" sz="2800" kern="0" dirty="0" err="1">
                <a:solidFill>
                  <a:srgbClr val="4D4D4D"/>
                </a:solidFill>
              </a:rPr>
              <a:t>като</a:t>
            </a:r>
            <a:r>
              <a:rPr lang="ru-RU" altLang="en-US" sz="2800" kern="0" dirty="0">
                <a:solidFill>
                  <a:srgbClr val="4D4D4D"/>
                </a:solidFill>
              </a:rPr>
              <a:t> </a:t>
            </a:r>
            <a:r>
              <a:rPr lang="ru-RU" altLang="en-US" sz="2800" kern="0" dirty="0" err="1">
                <a:solidFill>
                  <a:srgbClr val="4D4D4D"/>
                </a:solidFill>
              </a:rPr>
              <a:t>също</a:t>
            </a:r>
            <a:r>
              <a:rPr lang="ru-RU" altLang="en-US" sz="2800" kern="0" dirty="0">
                <a:solidFill>
                  <a:srgbClr val="4D4D4D"/>
                </a:solidFill>
              </a:rPr>
              <a:t> се </a:t>
            </a:r>
            <a:r>
              <a:rPr lang="ru-RU" altLang="en-US" sz="2800" kern="0" dirty="0" err="1">
                <a:solidFill>
                  <a:srgbClr val="4D4D4D"/>
                </a:solidFill>
              </a:rPr>
              <a:t>отчита</a:t>
            </a:r>
            <a:r>
              <a:rPr lang="ru-RU" altLang="en-US" sz="2800" kern="0" dirty="0">
                <a:solidFill>
                  <a:srgbClr val="4D4D4D"/>
                </a:solidFill>
              </a:rPr>
              <a:t> </a:t>
            </a:r>
            <a:r>
              <a:rPr lang="ru-RU" altLang="en-US" sz="2800" u="sng" kern="0" dirty="0" err="1">
                <a:solidFill>
                  <a:srgbClr val="4D4D4D"/>
                </a:solidFill>
              </a:rPr>
              <a:t>намаляване</a:t>
            </a:r>
            <a:r>
              <a:rPr lang="ru-RU" altLang="en-US" sz="2800" u="sng" kern="0" dirty="0">
                <a:solidFill>
                  <a:srgbClr val="4D4D4D"/>
                </a:solidFill>
              </a:rPr>
              <a:t> на </a:t>
            </a:r>
            <a:r>
              <a:rPr lang="ru-RU" altLang="en-US" sz="2800" u="sng" kern="0" dirty="0" err="1">
                <a:solidFill>
                  <a:srgbClr val="4D4D4D"/>
                </a:solidFill>
              </a:rPr>
              <a:t>честотата</a:t>
            </a:r>
            <a:r>
              <a:rPr lang="ru-RU" altLang="en-US" sz="2800" u="sng" kern="0" dirty="0">
                <a:solidFill>
                  <a:srgbClr val="4D4D4D"/>
                </a:solidFill>
              </a:rPr>
              <a:t> на </a:t>
            </a:r>
            <a:r>
              <a:rPr lang="ru-RU" altLang="en-US" sz="2800" u="sng" kern="0" dirty="0" err="1">
                <a:solidFill>
                  <a:srgbClr val="4D4D4D"/>
                </a:solidFill>
              </a:rPr>
              <a:t>некрозите</a:t>
            </a:r>
            <a:r>
              <a:rPr lang="ru-RU" altLang="en-US" sz="2800" u="sng" kern="0" dirty="0">
                <a:solidFill>
                  <a:srgbClr val="4D4D4D"/>
                </a:solidFill>
              </a:rPr>
              <a:t> с 50%.</a:t>
            </a:r>
            <a:r>
              <a:rPr lang="bg-BG" sz="2800" u="sng" dirty="0"/>
              <a:t>  </a:t>
            </a:r>
            <a:endParaRPr kumimoji="0" lang="ru-RU" altLang="en-US" sz="2800" b="0" i="0" u="sng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32E52AC-886E-FA4F-AC3C-E4B30D0BD99F}"/>
              </a:ext>
            </a:extLst>
          </p:cNvPr>
          <p:cNvSpPr txBox="1"/>
          <p:nvPr/>
        </p:nvSpPr>
        <p:spPr>
          <a:xfrm>
            <a:off x="1331640" y="1556792"/>
            <a:ext cx="4051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200" b="1" dirty="0"/>
              <a:t>Превенция на </a:t>
            </a:r>
            <a:r>
              <a:rPr lang="en-US" sz="3200" b="1" dirty="0"/>
              <a:t>MRONJ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615907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910680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При пациент, при който се предвижда </a:t>
            </a:r>
            <a:r>
              <a:rPr lang="bg-BG" sz="2800" dirty="0" err="1"/>
              <a:t>антирезорбтивна</a:t>
            </a:r>
            <a:r>
              <a:rPr lang="bg-BG" sz="2800" dirty="0"/>
              <a:t> или </a:t>
            </a:r>
            <a:r>
              <a:rPr lang="bg-BG" sz="2800" dirty="0" err="1"/>
              <a:t>антиангиогенна</a:t>
            </a:r>
            <a:r>
              <a:rPr lang="bg-BG" sz="2800" dirty="0"/>
              <a:t> терапия трябва да се търсят всички възможни  източници за инфекция, които да налагат провеждане на екстракция или хирургични процедури в бъдеще.</a:t>
            </a:r>
            <a:endParaRPr kumimoji="0" lang="ru-RU" altLang="en-US" sz="2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1108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910680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Пациентите трябва да бъдат запознати с рисковете на лечението.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Да бъдат мотивирани за провеждане на дентално лечение и да бъдат обучени за провеждане на най-добри орални грижи.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Пациентите трябва да знаят, че рискът за некроза от провеждане на </a:t>
            </a:r>
            <a:r>
              <a:rPr lang="bg-BG" sz="2800" dirty="0" err="1"/>
              <a:t>антирезорбтивна</a:t>
            </a:r>
            <a:r>
              <a:rPr lang="bg-BG" sz="2800" dirty="0"/>
              <a:t> терапия е нисък, но при </a:t>
            </a:r>
            <a:r>
              <a:rPr lang="bg-BG" sz="2800" dirty="0" err="1"/>
              <a:t>несанирано</a:t>
            </a:r>
            <a:r>
              <a:rPr lang="bg-BG" sz="2800" dirty="0"/>
              <a:t> съзъбие и след зъбна екстракция рискът за некроза е висок.</a:t>
            </a:r>
            <a:endParaRPr kumimoji="0" lang="ru-RU" altLang="en-US" sz="2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0381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484784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Мощни </a:t>
            </a:r>
            <a:r>
              <a:rPr lang="bg-BG" sz="2800" dirty="0" err="1"/>
              <a:t>антиангиогенни</a:t>
            </a:r>
            <a:r>
              <a:rPr lang="bg-BG" sz="2800" dirty="0"/>
              <a:t> средства (</a:t>
            </a:r>
            <a:r>
              <a:rPr lang="en-US" sz="2800" dirty="0"/>
              <a:t>bevacizumab)</a:t>
            </a:r>
            <a:r>
              <a:rPr lang="bg-BG" sz="2800" dirty="0"/>
              <a:t>, поради </a:t>
            </a:r>
            <a:r>
              <a:rPr lang="bg-BG" sz="2800" dirty="0" err="1"/>
              <a:t>инхибиране</a:t>
            </a:r>
            <a:r>
              <a:rPr lang="bg-BG" sz="2800" dirty="0"/>
              <a:t> на съдовия </a:t>
            </a:r>
            <a:r>
              <a:rPr lang="bg-BG" sz="2800" dirty="0" err="1"/>
              <a:t>ендотелен</a:t>
            </a:r>
            <a:r>
              <a:rPr lang="bg-BG" sz="2800" dirty="0"/>
              <a:t> растежен фактор (</a:t>
            </a:r>
            <a:r>
              <a:rPr lang="en-US" sz="2800" dirty="0"/>
              <a:t>VEGF), </a:t>
            </a:r>
            <a:r>
              <a:rPr lang="bg-BG" sz="2800" dirty="0"/>
              <a:t>могат да доведат до </a:t>
            </a:r>
            <a:r>
              <a:rPr lang="bg-BG" sz="2800" dirty="0" err="1"/>
              <a:t>аваскуларна</a:t>
            </a:r>
            <a:r>
              <a:rPr lang="bg-BG" sz="2800" dirty="0"/>
              <a:t> костна некроза.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Мощни </a:t>
            </a:r>
            <a:r>
              <a:rPr lang="bg-BG" sz="2800" dirty="0" err="1"/>
              <a:t>тирозинкиназни</a:t>
            </a:r>
            <a:r>
              <a:rPr lang="bg-BG" sz="2800" dirty="0"/>
              <a:t>  </a:t>
            </a:r>
            <a:r>
              <a:rPr lang="bg-BG" sz="2800" dirty="0" err="1"/>
              <a:t>инхибитори</a:t>
            </a:r>
            <a:r>
              <a:rPr lang="bg-BG" sz="2800" dirty="0"/>
              <a:t> (</a:t>
            </a:r>
            <a:r>
              <a:rPr lang="en-US" sz="2800" dirty="0" err="1"/>
              <a:t>sunitinib</a:t>
            </a:r>
            <a:r>
              <a:rPr lang="en-US" sz="2800" dirty="0"/>
              <a:t>), </a:t>
            </a:r>
            <a:r>
              <a:rPr lang="bg-BG" sz="2800" dirty="0"/>
              <a:t>в резултат на необратимо </a:t>
            </a:r>
            <a:r>
              <a:rPr lang="bg-BG" sz="2800" dirty="0" err="1"/>
              <a:t>инхибиране</a:t>
            </a:r>
            <a:r>
              <a:rPr lang="bg-BG" sz="2800" dirty="0"/>
              <a:t> на взаимоотношенията между няколко клетъчни мембранни </a:t>
            </a:r>
            <a:r>
              <a:rPr lang="bg-BG" sz="2800" dirty="0" err="1"/>
              <a:t>интрацелуларни</a:t>
            </a:r>
            <a:r>
              <a:rPr lang="bg-BG" sz="2800" dirty="0"/>
              <a:t> </a:t>
            </a:r>
            <a:r>
              <a:rPr lang="bg-BG" sz="2800" dirty="0" err="1"/>
              <a:t>транскрипционни</a:t>
            </a:r>
            <a:r>
              <a:rPr lang="bg-BG" sz="2800" dirty="0"/>
              <a:t> фактори водят до клетъчна смърт</a:t>
            </a:r>
            <a:r>
              <a:rPr lang="en-US" sz="2800" dirty="0"/>
              <a:t>.</a:t>
            </a:r>
          </a:p>
          <a:p>
            <a:pPr lvl="0" algn="just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bg-BG" sz="2800" dirty="0"/>
              <a:t> </a:t>
            </a:r>
            <a:endParaRPr kumimoji="0" lang="bg-BG" altLang="en-US" sz="2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Verdana" pitchFamily="34" charset="0"/>
              <a:ea typeface="Gulim" pitchFamily="34" charset="-127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altLang="en-US" sz="1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1474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2276872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Препоръчва се прекъсването на приема на орални </a:t>
            </a:r>
            <a:r>
              <a:rPr lang="bg-BG" sz="2800" dirty="0" err="1"/>
              <a:t>бифосфонати</a:t>
            </a:r>
            <a:r>
              <a:rPr lang="bg-BG" sz="2800" dirty="0"/>
              <a:t> да бъде 3 месеца преди и 3 месеца след инвазивни стоматологични хирургични процедури.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На този етап няма доказателства,  че прекъсването на терапията с БФ променя риска от некроза при пациенти след екстракция на зъб.</a:t>
            </a:r>
            <a:endParaRPr kumimoji="0" lang="ru-RU" altLang="en-US" sz="2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6C4877B-19A5-BF42-8944-EE7980C30DEE}"/>
              </a:ext>
            </a:extLst>
          </p:cNvPr>
          <p:cNvSpPr txBox="1"/>
          <p:nvPr/>
        </p:nvSpPr>
        <p:spPr>
          <a:xfrm>
            <a:off x="899592" y="1412776"/>
            <a:ext cx="7847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3200" b="1" dirty="0"/>
              <a:t>Прекъсване на </a:t>
            </a:r>
            <a:r>
              <a:rPr lang="bg-BG" sz="3200" b="1" dirty="0" err="1"/>
              <a:t>антирезорбтивната</a:t>
            </a:r>
            <a:r>
              <a:rPr lang="bg-BG" sz="3200" b="1" dirty="0"/>
              <a:t> терапия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086989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910680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През 2011 год. ADA предлага пациентите, които са получили по-ниска кумулативна доза на БФ или </a:t>
            </a:r>
            <a:r>
              <a:rPr lang="en-US" sz="2800" dirty="0" err="1"/>
              <a:t>denosumab</a:t>
            </a:r>
            <a:r>
              <a:rPr lang="en-US" sz="2800" dirty="0"/>
              <a:t> </a:t>
            </a:r>
            <a:r>
              <a:rPr lang="bg-BG" sz="2800" dirty="0"/>
              <a:t>(&lt;2 год.) да не прекъсват лечението при стоматологични инвазивни процедури.</a:t>
            </a:r>
            <a:endParaRPr kumimoji="0" lang="ru-RU" altLang="en-US" sz="2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8147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556792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Международна работна група препоръчва при пациенти с повишен риск и продължителност на лечението &gt; 4 год. или </a:t>
            </a:r>
            <a:r>
              <a:rPr lang="bg-BG" sz="2800" dirty="0" err="1"/>
              <a:t>коморбидни</a:t>
            </a:r>
            <a:r>
              <a:rPr lang="bg-BG" sz="2800" dirty="0"/>
              <a:t> фактори като </a:t>
            </a:r>
            <a:r>
              <a:rPr lang="bg-BG" sz="2800" dirty="0" err="1"/>
              <a:t>ревматоиден</a:t>
            </a:r>
            <a:r>
              <a:rPr lang="bg-BG" sz="2800" dirty="0"/>
              <a:t> артрит, кортикостероиди, диабет и тютюнопушене да се прекъсва приема на БФ до оздравяване на мястото.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kumimoji="0" lang="bg-BG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+mn-cs"/>
              </a:rPr>
              <a:t>Тук идва въпросът – ще оздравее ли раната въобще? И </a:t>
            </a:r>
            <a:r>
              <a:rPr lang="bg-BG" altLang="en-US" sz="2800" kern="0" dirty="0">
                <a:solidFill>
                  <a:srgbClr val="C00000"/>
                </a:solidFill>
              </a:rPr>
              <a:t>ще се ли продължи </a:t>
            </a:r>
            <a:r>
              <a:rPr lang="bg-BG" altLang="en-US" sz="2800" kern="0" dirty="0" err="1">
                <a:solidFill>
                  <a:srgbClr val="C00000"/>
                </a:solidFill>
              </a:rPr>
              <a:t>антирезорбтивната</a:t>
            </a:r>
            <a:r>
              <a:rPr lang="bg-BG" altLang="en-US" sz="2800" kern="0" dirty="0">
                <a:solidFill>
                  <a:srgbClr val="C00000"/>
                </a:solidFill>
              </a:rPr>
              <a:t> терапия в случаите без оздравяване!</a:t>
            </a:r>
            <a:endParaRPr kumimoji="0" lang="ru-RU" altLang="en-US" sz="2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595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910680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altLang="en-US" sz="2800" kern="0" dirty="0" err="1">
                <a:solidFill>
                  <a:srgbClr val="4D4D4D"/>
                </a:solidFill>
                <a:latin typeface="Microsoft Sans Serif"/>
              </a:rPr>
              <a:t>Н</a:t>
            </a:r>
            <a:r>
              <a:rPr kumimoji="0" lang="bg-BG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аблюдения</a:t>
            </a:r>
            <a:r>
              <a:rPr kumimoji="0" lang="bg-BG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:</a:t>
            </a: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kumimoji="0" lang="bg-BG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При наличие на некроза </a:t>
            </a:r>
            <a:r>
              <a:rPr lang="bg-BG" altLang="en-US" sz="2800" kern="0" dirty="0" err="1">
                <a:solidFill>
                  <a:srgbClr val="4D4D4D"/>
                </a:solidFill>
                <a:latin typeface="Microsoft Sans Serif"/>
              </a:rPr>
              <a:t>химиотерапевтите</a:t>
            </a:r>
            <a:r>
              <a:rPr kumimoji="0" lang="bg-BG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Microsoft Sans Serif"/>
                <a:ea typeface="+mn-ea"/>
                <a:cs typeface="+mn-cs"/>
              </a:rPr>
              <a:t> най-често прекъсват лечението. </a:t>
            </a:r>
            <a:r>
              <a:rPr lang="bg-BG" altLang="en-US" sz="2800" kern="0" dirty="0">
                <a:solidFill>
                  <a:srgbClr val="4D4D4D"/>
                </a:solidFill>
                <a:latin typeface="Microsoft Sans Serif"/>
              </a:rPr>
              <a:t>Веднъж възникнала некрозата е нелечима. В тези случаи нашата клинична позиция е преценка – полза/риск. </a:t>
            </a:r>
          </a:p>
          <a:p>
            <a:pPr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bg-BG" altLang="en-US" sz="2800" kern="0" dirty="0">
              <a:solidFill>
                <a:srgbClr val="4D4D4D"/>
              </a:solidFill>
              <a:latin typeface="Microsoft Sans Serif"/>
            </a:endParaRPr>
          </a:p>
          <a:p>
            <a:pPr marL="34290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0" lang="ru-RU" altLang="en-US" sz="2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8890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76011" y="-43445"/>
            <a:ext cx="9296022" cy="69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28600"/>
            <a:ext cx="6934200" cy="715963"/>
          </a:xfrm>
        </p:spPr>
        <p:txBody>
          <a:bodyPr/>
          <a:lstStyle/>
          <a:p>
            <a:pPr eaLnBrk="1" hangingPunct="1"/>
            <a:r>
              <a:rPr lang="bg-BG" sz="4000" dirty="0">
                <a:solidFill>
                  <a:srgbClr val="4F5B25"/>
                </a:solidFill>
                <a:ea typeface="宋体" pitchFamily="2" charset="-122"/>
              </a:rPr>
              <a:t>Заключение</a:t>
            </a:r>
            <a:endParaRPr lang="en-US" sz="4000" dirty="0">
              <a:solidFill>
                <a:srgbClr val="4F5B25"/>
              </a:solidFill>
              <a:ea typeface="宋体" pitchFamily="2" charset="-122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981200" y="1447800"/>
            <a:ext cx="6934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just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>
                <a:solidFill>
                  <a:srgbClr val="5F5F5F"/>
                </a:solidFill>
                <a:latin typeface="+mj-lt"/>
                <a:ea typeface="Gulim" pitchFamily="34" charset="-127"/>
              </a:rPr>
              <a:t>MRONJ </a:t>
            </a:r>
            <a:r>
              <a:rPr lang="bg-BG" sz="2800" kern="0" dirty="0">
                <a:solidFill>
                  <a:srgbClr val="5F5F5F"/>
                </a:solidFill>
                <a:latin typeface="+mj-lt"/>
                <a:ea typeface="Gulim" pitchFamily="34" charset="-127"/>
              </a:rPr>
              <a:t>е тежко усложнение на </a:t>
            </a:r>
            <a:r>
              <a:rPr lang="bg-BG" sz="2800" kern="0" dirty="0" err="1">
                <a:solidFill>
                  <a:srgbClr val="5F5F5F"/>
                </a:solidFill>
                <a:latin typeface="+mj-lt"/>
                <a:ea typeface="Gulim" pitchFamily="34" charset="-127"/>
              </a:rPr>
              <a:t>антирезорбтивната</a:t>
            </a:r>
            <a:r>
              <a:rPr lang="bg-BG" sz="2800" kern="0" dirty="0">
                <a:solidFill>
                  <a:srgbClr val="5F5F5F"/>
                </a:solidFill>
                <a:latin typeface="+mj-lt"/>
                <a:ea typeface="Gulim" pitchFamily="34" charset="-127"/>
              </a:rPr>
              <a:t> терапия. </a:t>
            </a:r>
          </a:p>
          <a:p>
            <a:pPr marL="342900" marR="0" lvl="0" indent="-342900" algn="just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bg-BG" sz="28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j-lt"/>
                <a:ea typeface="Gulim" pitchFamily="34" charset="-127"/>
              </a:rPr>
              <a:t>Заболяването влошава значително качеството на живот и при пациентите с по-дълга </a:t>
            </a:r>
            <a:r>
              <a:rPr kumimoji="0" lang="bg-BG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j-lt"/>
                <a:ea typeface="Gulim" pitchFamily="34" charset="-127"/>
              </a:rPr>
              <a:t>преживяемост</a:t>
            </a:r>
            <a:r>
              <a:rPr kumimoji="0" lang="bg-BG" sz="28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j-lt"/>
                <a:ea typeface="Gulim" pitchFamily="34" charset="-127"/>
              </a:rPr>
              <a:t> довежда до тежки последици като загуба на челюстните кости и </a:t>
            </a:r>
            <a:r>
              <a:rPr kumimoji="0" lang="bg-BG" sz="2800" b="0" i="0" u="none" strike="noStrike" kern="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j-lt"/>
                <a:ea typeface="Gulim" pitchFamily="34" charset="-127"/>
              </a:rPr>
              <a:t>инвалидизация</a:t>
            </a:r>
            <a:r>
              <a:rPr kumimoji="0" lang="bg-BG" sz="2800" b="0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j-lt"/>
                <a:ea typeface="Gulim" pitchFamily="34" charset="-127"/>
              </a:rPr>
              <a:t>. </a:t>
            </a:r>
          </a:p>
          <a:p>
            <a:pPr marR="0" lvl="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7920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76011" y="-43445"/>
            <a:ext cx="9296022" cy="69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981200" y="1447800"/>
            <a:ext cx="6934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Превенцията на </a:t>
            </a:r>
            <a:r>
              <a:rPr lang="bg-BG" sz="2800" dirty="0" err="1"/>
              <a:t>остеонекрозата</a:t>
            </a:r>
            <a:r>
              <a:rPr lang="bg-BG" sz="2800" dirty="0"/>
              <a:t> на челюстните кости е най-важният и единствен разумен подход. </a:t>
            </a:r>
          </a:p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Преди започване на </a:t>
            </a:r>
            <a:r>
              <a:rPr lang="bg-BG" sz="2800" dirty="0" err="1"/>
              <a:t>антирезорбтивна</a:t>
            </a:r>
            <a:r>
              <a:rPr lang="bg-BG" sz="2800" dirty="0"/>
              <a:t> или </a:t>
            </a:r>
            <a:r>
              <a:rPr lang="bg-BG" sz="2800" dirty="0" err="1"/>
              <a:t>антиангиогенна</a:t>
            </a:r>
            <a:r>
              <a:rPr lang="bg-BG" sz="2800" dirty="0"/>
              <a:t> терапия пациентите трябва да бъдат запознати с риска от некроза, както и с позитивният ефект на денталната </a:t>
            </a:r>
            <a:r>
              <a:rPr lang="bg-BG" sz="2800" dirty="0" err="1"/>
              <a:t>санация</a:t>
            </a:r>
            <a:r>
              <a:rPr lang="bg-BG" sz="2800" dirty="0"/>
              <a:t>.</a:t>
            </a:r>
          </a:p>
          <a:p>
            <a:pPr lvl="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600" kern="0" dirty="0">
              <a:solidFill>
                <a:srgbClr val="5F5F5F"/>
              </a:solidFill>
              <a:latin typeface="Verdana" pitchFamily="34" charset="0"/>
              <a:ea typeface="Gulim" pitchFamily="34" charset="-127"/>
            </a:endParaRPr>
          </a:p>
          <a:p>
            <a:pPr marL="342900" marR="0" lvl="0" indent="-342900" algn="l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00845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76011" y="-43445"/>
            <a:ext cx="9296022" cy="69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981200" y="1447800"/>
            <a:ext cx="69342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just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bg-BG" sz="28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宋体" pitchFamily="2" charset="-122"/>
              </a:rPr>
              <a:t>Препоръчително е </a:t>
            </a:r>
            <a:r>
              <a:rPr lang="bg-BG" sz="2800" kern="0" dirty="0">
                <a:solidFill>
                  <a:srgbClr val="4D4D4D"/>
                </a:solidFill>
                <a:latin typeface="+mj-lt"/>
                <a:ea typeface="宋体" pitchFamily="2" charset="-122"/>
              </a:rPr>
              <a:t>внимателно диагностично </a:t>
            </a:r>
            <a:r>
              <a:rPr kumimoji="0" lang="bg-BG" sz="28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宋体" pitchFamily="2" charset="-122"/>
              </a:rPr>
              <a:t>прецизиране на случаите с </a:t>
            </a:r>
            <a:r>
              <a:rPr kumimoji="0" lang="bg-BG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宋体" pitchFamily="2" charset="-122"/>
              </a:rPr>
              <a:t>обсервирани</a:t>
            </a:r>
            <a:r>
              <a:rPr kumimoji="0" lang="bg-BG" sz="28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宋体" pitchFamily="2" charset="-122"/>
              </a:rPr>
              <a:t> костни метастази за </a:t>
            </a:r>
            <a:r>
              <a:rPr kumimoji="0" lang="bg-BG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宋体" pitchFamily="2" charset="-122"/>
              </a:rPr>
              <a:t>изк</a:t>
            </a:r>
            <a:r>
              <a:rPr lang="bg-BG" sz="2800" kern="0" dirty="0" err="1">
                <a:solidFill>
                  <a:srgbClr val="4D4D4D"/>
                </a:solidFill>
                <a:latin typeface="+mj-lt"/>
                <a:ea typeface="宋体" pitchFamily="2" charset="-122"/>
              </a:rPr>
              <a:t>лючване</a:t>
            </a:r>
            <a:r>
              <a:rPr lang="bg-BG" sz="2800" kern="0" dirty="0">
                <a:solidFill>
                  <a:srgbClr val="4D4D4D"/>
                </a:solidFill>
                <a:latin typeface="+mj-lt"/>
                <a:ea typeface="宋体" pitchFamily="2" charset="-122"/>
              </a:rPr>
              <a:t> на лъжливо положителните резултати за костни метастази. </a:t>
            </a:r>
          </a:p>
          <a:p>
            <a:pPr marL="342900" marR="0" lvl="0" indent="-342900" algn="just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bg-BG" sz="28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latin typeface="+mj-lt"/>
                <a:ea typeface="宋体" pitchFamily="2" charset="-122"/>
              </a:rPr>
              <a:t>Клиничната хирургична практика се </a:t>
            </a:r>
            <a:r>
              <a:rPr lang="bg-BG" sz="2800" kern="0" dirty="0">
                <a:solidFill>
                  <a:srgbClr val="4D4D4D"/>
                </a:solidFill>
                <a:latin typeface="+mj-lt"/>
                <a:ea typeface="宋体" pitchFamily="2" charset="-122"/>
              </a:rPr>
              <a:t>нуждае от доказателства, които да </a:t>
            </a:r>
            <a:r>
              <a:rPr lang="bg-BG" sz="2800" kern="0" dirty="0" err="1">
                <a:solidFill>
                  <a:srgbClr val="4D4D4D"/>
                </a:solidFill>
                <a:latin typeface="+mj-lt"/>
                <a:ea typeface="宋体" pitchFamily="2" charset="-122"/>
              </a:rPr>
              <a:t>опредеят</a:t>
            </a:r>
            <a:r>
              <a:rPr lang="bg-BG" sz="2800" kern="0" dirty="0">
                <a:solidFill>
                  <a:srgbClr val="4D4D4D"/>
                </a:solidFill>
                <a:latin typeface="+mj-lt"/>
                <a:ea typeface="宋体" pitchFamily="2" charset="-122"/>
              </a:rPr>
              <a:t> по-добрият лечебен подход – консервативен или хирургичен. 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+mj-lt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8867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icture 4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-59512" y="-53644"/>
            <a:ext cx="9263022" cy="69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772816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Клиничната практика показа, че БФ и </a:t>
            </a:r>
            <a:r>
              <a:rPr lang="en-US" sz="2800" dirty="0" err="1"/>
              <a:t>denozumab</a:t>
            </a:r>
            <a:r>
              <a:rPr lang="en-US" sz="2800" dirty="0"/>
              <a:t> </a:t>
            </a:r>
            <a:r>
              <a:rPr lang="bg-BG" sz="2800" dirty="0"/>
              <a:t>довеждат до тежка и нелечима </a:t>
            </a:r>
            <a:r>
              <a:rPr lang="bg-BG" sz="2800" dirty="0" err="1"/>
              <a:t>остеонекроза</a:t>
            </a:r>
            <a:r>
              <a:rPr lang="bg-BG" sz="2800" dirty="0"/>
              <a:t> на челюстните кости.  </a:t>
            </a:r>
          </a:p>
          <a:p>
            <a:pPr lvl="0" algn="just" fontAlgn="base">
              <a:spcBef>
                <a:spcPct val="20000"/>
              </a:spcBef>
              <a:spcAft>
                <a:spcPct val="0"/>
              </a:spcAft>
              <a:defRPr/>
            </a:pPr>
            <a:endParaRPr lang="bg-BG" sz="2800" dirty="0"/>
          </a:p>
          <a:p>
            <a:pPr marL="342900" marR="0" lvl="0" indent="-342900" algn="just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ru-RU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+mn-ea"/>
                <a:cs typeface="+mn-cs"/>
              </a:rPr>
              <a:t>На </a:t>
            </a:r>
            <a:r>
              <a:rPr kumimoji="0" lang="ru-RU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+mn-ea"/>
                <a:cs typeface="+mn-cs"/>
              </a:rPr>
              <a:t>този</a:t>
            </a:r>
            <a:r>
              <a:rPr kumimoji="0" lang="ru-RU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+mn-ea"/>
                <a:cs typeface="+mn-cs"/>
              </a:rPr>
              <a:t>етап</a:t>
            </a:r>
            <a:r>
              <a:rPr kumimoji="0" lang="ru-RU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+mn-ea"/>
                <a:cs typeface="+mn-cs"/>
              </a:rPr>
              <a:t> не </a:t>
            </a:r>
            <a:r>
              <a:rPr kumimoji="0" lang="ru-RU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+mn-ea"/>
                <a:cs typeface="+mn-cs"/>
              </a:rPr>
              <a:t>разполагаме</a:t>
            </a:r>
            <a:r>
              <a:rPr kumimoji="0" lang="ru-RU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+mn-ea"/>
                <a:cs typeface="+mn-cs"/>
              </a:rPr>
              <a:t> с информация за </a:t>
            </a:r>
            <a:r>
              <a:rPr kumimoji="0" lang="ru-RU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+mn-ea"/>
                <a:cs typeface="+mn-cs"/>
              </a:rPr>
              <a:t>истиската</a:t>
            </a:r>
            <a:r>
              <a:rPr kumimoji="0" lang="ru-RU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+mn-ea"/>
                <a:cs typeface="+mn-cs"/>
              </a:rPr>
              <a:t>честота</a:t>
            </a:r>
            <a:r>
              <a:rPr kumimoji="0" lang="ru-RU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+mn-ea"/>
                <a:cs typeface="+mn-cs"/>
              </a:rPr>
              <a:t> на </a:t>
            </a: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+mn-ea"/>
                <a:cs typeface="+mn-cs"/>
              </a:rPr>
              <a:t>MRONJ </a:t>
            </a:r>
            <a:r>
              <a:rPr kumimoji="0" lang="ru-RU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+mn-ea"/>
                <a:cs typeface="+mn-cs"/>
              </a:rPr>
              <a:t>във</a:t>
            </a:r>
            <a:r>
              <a:rPr kumimoji="0" lang="ru-RU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+mn-ea"/>
                <a:cs typeface="+mn-cs"/>
              </a:rPr>
              <a:t>връзка</a:t>
            </a:r>
            <a:r>
              <a:rPr kumimoji="0" lang="ru-RU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+mn-ea"/>
                <a:cs typeface="+mn-cs"/>
              </a:rPr>
              <a:t> с </a:t>
            </a:r>
            <a:r>
              <a:rPr kumimoji="0" lang="ru-RU" alt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+mn-ea"/>
                <a:cs typeface="+mn-cs"/>
              </a:rPr>
              <a:t>антирезорбтивна</a:t>
            </a:r>
            <a:r>
              <a:rPr kumimoji="0" lang="ru-RU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  <a:ea typeface="+mn-ea"/>
                <a:cs typeface="+mn-cs"/>
              </a:rPr>
              <a:t> терапия. </a:t>
            </a:r>
          </a:p>
          <a:p>
            <a:pPr marR="0" lvl="0" algn="just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ru-RU" altLang="en-US" sz="2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240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772816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 err="1"/>
              <a:t>Остеонекрозата</a:t>
            </a:r>
            <a:r>
              <a:rPr lang="bg-BG" sz="2800" dirty="0"/>
              <a:t> започва с локална </a:t>
            </a:r>
            <a:r>
              <a:rPr lang="bg-BG" sz="2800" dirty="0" err="1"/>
              <a:t>хиперемия</a:t>
            </a:r>
            <a:r>
              <a:rPr lang="bg-BG" sz="2800" dirty="0"/>
              <a:t> на алвеоларната лигавицата</a:t>
            </a:r>
          </a:p>
          <a:p>
            <a:pPr marR="0" lvl="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ru-RU" altLang="en-US" sz="1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B0822B0-3A21-2E42-BACA-535122326E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7" t="16945" r="14300" b="12221"/>
          <a:stretch/>
        </p:blipFill>
        <p:spPr>
          <a:xfrm>
            <a:off x="2123728" y="2780928"/>
            <a:ext cx="4471324" cy="344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763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772816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Постепенно алвеоларната челюстна кост се оголва.</a:t>
            </a:r>
          </a:p>
          <a:p>
            <a:pPr marL="342900" lvl="0" indent="-342900"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kumimoji="0" lang="bg-BG" alt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Gulim" pitchFamily="34" charset="-127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altLang="en-US" sz="18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  <a:latin typeface="Microsoft Sans Serif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6CB2DA0-47FD-4143-9E2A-56A7EB3BD0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8" t="921" r="7120" b="15431"/>
          <a:stretch/>
        </p:blipFill>
        <p:spPr>
          <a:xfrm>
            <a:off x="1835696" y="1844824"/>
            <a:ext cx="5976664" cy="46085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8B0A606-B6C8-AA4D-825D-C60F69BCF7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4" t="4722" r="21827" b="14865"/>
          <a:stretch/>
        </p:blipFill>
        <p:spPr>
          <a:xfrm>
            <a:off x="1835696" y="1364049"/>
            <a:ext cx="5977383" cy="508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60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408" y="21118"/>
            <a:ext cx="9123184" cy="681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/>
        </p:nvSpPr>
        <p:spPr bwMode="auto">
          <a:xfrm>
            <a:off x="998538" y="1772816"/>
            <a:ext cx="7315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Заболяването прогресира като </a:t>
            </a:r>
            <a:r>
              <a:rPr lang="bg-BG" sz="2800" dirty="0" err="1"/>
              <a:t>некротичните</a:t>
            </a:r>
            <a:r>
              <a:rPr lang="bg-BG" sz="2800" dirty="0"/>
              <a:t> участъци могат да са единични или множествени.</a:t>
            </a:r>
          </a:p>
          <a:p>
            <a:pPr marL="342900" lvl="0" indent="-342900" algn="just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bg-BG" sz="2800" dirty="0"/>
              <a:t>Може да бъде ангажирана цялата челюстна кост.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06FB107-9CBB-754A-8046-1256E1C7EF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2" t="9444" r="14677" b="9095"/>
          <a:stretch/>
        </p:blipFill>
        <p:spPr>
          <a:xfrm>
            <a:off x="863588" y="1556792"/>
            <a:ext cx="7416824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59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6034</TotalTime>
  <Words>2529</Words>
  <Application>Microsoft Macintosh PowerPoint</Application>
  <PresentationFormat>On-screen Show (4:3)</PresentationFormat>
  <Paragraphs>150</Paragraphs>
  <Slides>57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Остеонекроза на челюстите, свързана с бифосфонати и denozumab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Рискови фактори, свързани с медикацията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Заключение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dc:creator>Peter</dc:creator>
  <cp:lastModifiedBy>Dimitar Kalev</cp:lastModifiedBy>
  <cp:revision>74</cp:revision>
  <dcterms:created xsi:type="dcterms:W3CDTF">2014-06-21T20:03:13Z</dcterms:created>
  <dcterms:modified xsi:type="dcterms:W3CDTF">2018-10-03T14:06:11Z</dcterms:modified>
</cp:coreProperties>
</file>