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77" r:id="rId3"/>
    <p:sldId id="278" r:id="rId4"/>
    <p:sldId id="279" r:id="rId5"/>
    <p:sldId id="280" r:id="rId6"/>
    <p:sldId id="257" r:id="rId7"/>
    <p:sldId id="282" r:id="rId8"/>
    <p:sldId id="283" r:id="rId9"/>
    <p:sldId id="284" r:id="rId10"/>
    <p:sldId id="285" r:id="rId11"/>
    <p:sldId id="263" r:id="rId12"/>
    <p:sldId id="281" r:id="rId13"/>
    <p:sldId id="286" r:id="rId14"/>
    <p:sldId id="287" r:id="rId15"/>
    <p:sldId id="288" r:id="rId16"/>
    <p:sldId id="289" r:id="rId17"/>
    <p:sldId id="290" r:id="rId18"/>
    <p:sldId id="291" r:id="rId19"/>
    <p:sldId id="293" r:id="rId20"/>
    <p:sldId id="296" r:id="rId21"/>
    <p:sldId id="294" r:id="rId22"/>
    <p:sldId id="267" r:id="rId23"/>
    <p:sldId id="292" r:id="rId24"/>
    <p:sldId id="262" r:id="rId25"/>
  </p:sldIdLst>
  <p:sldSz cx="9144000" cy="6858000" type="screen4x3"/>
  <p:notesSz cx="6858000" cy="9144000"/>
  <p:defaultTextStyle>
    <a:defPPr>
      <a:defRPr lang="bg-BG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0000"/>
    <a:srgbClr val="9900CC"/>
    <a:srgbClr val="006600"/>
    <a:srgbClr val="336600"/>
    <a:srgbClr val="99CC00"/>
    <a:srgbClr val="CC99FF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26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bg-BG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DCF3C330-4DD5-3B45-B1CE-3A520FA6A8A6}" type="datetimeFigureOut">
              <a:rPr lang="bg-BG"/>
              <a:pPr/>
              <a:t>2.10.18 г.</a:t>
            </a:fld>
            <a:endParaRPr lang="bg-BG"/>
          </a:p>
        </p:txBody>
      </p:sp>
      <p:sp>
        <p:nvSpPr>
          <p:cNvPr id="317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bg-BG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A44AC66D-AEB4-0A44-BE71-95C66D12ED0C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800800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995937" y="476672"/>
            <a:ext cx="4608314" cy="4536653"/>
          </a:xfrm>
        </p:spPr>
        <p:txBody>
          <a:bodyPr rtlCol="0">
            <a:normAutofit/>
          </a:bodyPr>
          <a:lstStyle/>
          <a:p>
            <a:pPr lvl="0"/>
            <a:endParaRPr lang="bg-BG"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849E4C94-9879-DC4D-B6F0-3103A66EADE4}" type="datetimeFigureOut">
              <a:rPr lang="bg-BG"/>
              <a:pPr/>
              <a:t>2.10.18 г.</a:t>
            </a:fld>
            <a:endParaRPr lang="bg-BG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CE27C322-9FA0-F84F-BD8D-F4E2C28C662A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23835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33CF71-1909-3847-9F58-2DC733DEA3B5}" type="datetimeFigureOut">
              <a:rPr lang="bg-BG"/>
              <a:pPr/>
              <a:t>2.10.18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E1C652-75D2-4447-8510-74DD7331641B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39742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D8E6FC-21FF-3842-97EB-44B0EA785A7A}" type="datetimeFigureOut">
              <a:rPr lang="bg-BG"/>
              <a:pPr/>
              <a:t>2.10.18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C47D2C-E4B0-1042-9C11-9FA1BFF95964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89651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275856" y="1196752"/>
            <a:ext cx="4969172" cy="4824858"/>
          </a:xfrm>
        </p:spPr>
        <p:txBody>
          <a:bodyPr rtlCol="0">
            <a:normAutofit/>
          </a:bodyPr>
          <a:lstStyle/>
          <a:p>
            <a:pPr lvl="0"/>
            <a:endParaRPr lang="bg-BG"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C45DF843-9481-304A-AE7D-389769A1464B}" type="datetimeFigureOut">
              <a:rPr lang="bg-BG"/>
              <a:pPr/>
              <a:t>2.10.18 г.</a:t>
            </a:fld>
            <a:endParaRPr lang="bg-BG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4BA2F83-EC85-6540-BD95-FFC42900A788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40896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BAE741-6CFF-5342-815E-EB3819B3E5C5}" type="datetimeFigureOut">
              <a:rPr lang="bg-BG"/>
              <a:pPr/>
              <a:t>2.10.18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781A5B-A46B-2748-B47E-C2DF3A10C730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25987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116906-EB03-C44C-8A58-60A6E219AA1F}" type="datetimeFigureOut">
              <a:rPr lang="bg-BG"/>
              <a:pPr/>
              <a:t>2.10.18 г.</a:t>
            </a:fld>
            <a:endParaRPr lang="bg-BG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3A313E-A48E-6249-955E-F520DC88F750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57213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25C4F7-F1AD-2940-B330-EAD7ED563E41}" type="datetimeFigureOut">
              <a:rPr lang="bg-BG"/>
              <a:pPr/>
              <a:t>2.10.18 г.</a:t>
            </a:fld>
            <a:endParaRPr lang="bg-BG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1761B-12CF-4E43-9FF8-309937D71979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2672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D84B86-77E5-754F-91D0-80AB7D81A2C7}" type="datetimeFigureOut">
              <a:rPr lang="bg-BG"/>
              <a:pPr/>
              <a:t>2.10.18 г.</a:t>
            </a:fld>
            <a:endParaRPr lang="bg-BG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2D442B-CC94-1141-9D05-CACB4A55BBF1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81043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3E8366-EA30-3346-8080-1AC84B0AD5A8}" type="datetimeFigureOut">
              <a:rPr lang="bg-BG"/>
              <a:pPr/>
              <a:t>2.10.18 г.</a:t>
            </a:fld>
            <a:endParaRPr lang="bg-BG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930A16-EAC1-5B40-9292-58882E3B5B27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07324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4F791D-6917-E447-A813-A10DC29C9DFD}" type="datetimeFigureOut">
              <a:rPr lang="bg-BG"/>
              <a:pPr/>
              <a:t>2.10.18 г.</a:t>
            </a:fld>
            <a:endParaRPr lang="bg-BG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C4DE72-F71F-9D44-8CE8-C334E271026F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87995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857B38-77DC-0A44-9CBD-80A19F5E0B01}" type="datetimeFigureOut">
              <a:rPr lang="bg-BG"/>
              <a:pPr/>
              <a:t>2.10.18 г.</a:t>
            </a:fld>
            <a:endParaRPr lang="bg-BG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BFA7D5-9DC3-3946-8164-4A6236C48845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0295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9E49AD9B-302F-9643-ADE1-A135B1506C4F}" type="datetimeFigureOut">
              <a:rPr lang="bg-BG"/>
              <a:pPr/>
              <a:t>2.10.18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8C12B360-0D8D-134B-BD62-E9F9005CFF85}" type="slidenum">
              <a:rPr lang="bg-BG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6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4" Type="http://schemas.openxmlformats.org/officeDocument/2006/relationships/image" Target="../media/image8.jpeg"/><Relationship Id="rId5" Type="http://schemas.openxmlformats.org/officeDocument/2006/relationships/image" Target="../media/image9.jpeg"/><Relationship Id="rId6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4" Type="http://schemas.openxmlformats.org/officeDocument/2006/relationships/image" Target="../media/image12.jpeg"/><Relationship Id="rId5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3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6" descr="1_template_2015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12700"/>
            <a:ext cx="9144000" cy="683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4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2484438" y="981075"/>
            <a:ext cx="6126162" cy="3552825"/>
          </a:xfrm>
        </p:spPr>
        <p:txBody>
          <a:bodyPr/>
          <a:lstStyle/>
          <a:p>
            <a:r>
              <a:rPr lang="bg-BG" sz="4000" b="1">
                <a:solidFill>
                  <a:srgbClr val="006600"/>
                </a:solidFill>
                <a:latin typeface="Times New Roman" charset="0"/>
              </a:rPr>
              <a:t>КОНТРОЛ </a:t>
            </a:r>
            <a:r>
              <a:rPr lang="en-US" sz="4000" b="1">
                <a:solidFill>
                  <a:srgbClr val="006600"/>
                </a:solidFill>
                <a:latin typeface="Times New Roman" charset="0"/>
              </a:rPr>
              <a:t/>
            </a:r>
            <a:br>
              <a:rPr lang="en-US" sz="4000" b="1">
                <a:solidFill>
                  <a:srgbClr val="006600"/>
                </a:solidFill>
                <a:latin typeface="Times New Roman" charset="0"/>
              </a:rPr>
            </a:br>
            <a:r>
              <a:rPr lang="bg-BG" sz="4000" b="1">
                <a:solidFill>
                  <a:srgbClr val="006600"/>
                </a:solidFill>
                <a:latin typeface="Times New Roman" charset="0"/>
              </a:rPr>
              <a:t>НА </a:t>
            </a:r>
            <a:r>
              <a:rPr lang="en-US" sz="4000" b="1">
                <a:solidFill>
                  <a:srgbClr val="006600"/>
                </a:solidFill>
                <a:latin typeface="Times New Roman" charset="0"/>
              </a:rPr>
              <a:t/>
            </a:r>
            <a:br>
              <a:rPr lang="en-US" sz="4000" b="1">
                <a:solidFill>
                  <a:srgbClr val="006600"/>
                </a:solidFill>
                <a:latin typeface="Times New Roman" charset="0"/>
              </a:rPr>
            </a:br>
            <a:r>
              <a:rPr lang="bg-BG" sz="4000" b="1">
                <a:solidFill>
                  <a:srgbClr val="006600"/>
                </a:solidFill>
                <a:latin typeface="Times New Roman" charset="0"/>
              </a:rPr>
              <a:t>КАРЦИНОМНА УМОРА</a:t>
            </a:r>
            <a:endParaRPr lang="ru-RU" sz="4000">
              <a:solidFill>
                <a:srgbClr val="006600"/>
              </a:solidFill>
              <a:latin typeface="Times New Roman" charset="0"/>
            </a:endParaRP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2268538" y="5229225"/>
            <a:ext cx="6624637" cy="8636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bg-BG" sz="2400" b="1" i="1">
                <a:solidFill>
                  <a:srgbClr val="006600"/>
                </a:solidFill>
                <a:latin typeface="Times New Roman" charset="0"/>
              </a:rPr>
              <a:t>Елена Атанасова</a:t>
            </a:r>
            <a:endParaRPr lang="en-US" sz="2400" b="1" i="1">
              <a:solidFill>
                <a:srgbClr val="006600"/>
              </a:solidFill>
              <a:latin typeface="Times New Roman" charset="0"/>
            </a:endParaRPr>
          </a:p>
          <a:p>
            <a:pPr marL="0" indent="0">
              <a:buFontTx/>
              <a:buNone/>
            </a:pPr>
            <a:r>
              <a:rPr lang="bg-BG" sz="2000" b="1" i="1">
                <a:solidFill>
                  <a:srgbClr val="006600"/>
                </a:solidFill>
                <a:latin typeface="Times New Roman" charset="0"/>
              </a:rPr>
              <a:t>психоонколог „ КОЦ – Пловдив” ЕАД</a:t>
            </a:r>
            <a:r>
              <a:rPr lang="bg-BG" sz="2000">
                <a:latin typeface="Times New Roman" charset="0"/>
              </a:rPr>
              <a:t> </a:t>
            </a:r>
            <a:endParaRPr lang="ru-RU" sz="200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3" descr="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20638"/>
            <a:ext cx="9121775" cy="681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790575" y="1989138"/>
            <a:ext cx="8353425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solidFill>
                  <a:srgbClr val="003300"/>
                </a:solidFill>
                <a:latin typeface="Times New Roman" charset="0"/>
              </a:rPr>
              <a:t>     </a:t>
            </a:r>
            <a:r>
              <a:rPr lang="bg-BG" sz="2000" i="1">
                <a:solidFill>
                  <a:srgbClr val="0066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Честота на проявление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bg-BG" sz="2000" i="1">
              <a:solidFill>
                <a:srgbClr val="0066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b="1">
                <a:solidFill>
                  <a:srgbClr val="006600"/>
                </a:solidFill>
                <a:latin typeface="Times New Roman" charset="0"/>
              </a:rPr>
              <a:t>Мета</a:t>
            </a:r>
            <a:r>
              <a:rPr lang="ru-RU" b="1">
                <a:solidFill>
                  <a:srgbClr val="006600"/>
                </a:solidFill>
                <a:latin typeface="Times New Roman" charset="0"/>
              </a:rPr>
              <a:t>-</a:t>
            </a:r>
            <a:r>
              <a:rPr lang="bg-BG" b="1">
                <a:solidFill>
                  <a:srgbClr val="006600"/>
                </a:solidFill>
                <a:latin typeface="Times New Roman" charset="0"/>
              </a:rPr>
              <a:t>анализ, включващ 27 проучвания при 12 237 оцелели от рак на гърдата-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b="1">
                <a:solidFill>
                  <a:srgbClr val="006600"/>
                </a:solidFill>
                <a:latin typeface="Times New Roman" charset="0"/>
              </a:rPr>
              <a:t>прогнозите за тежка умора включват по-висок стадий на заболяването (II или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b="1">
                <a:solidFill>
                  <a:srgbClr val="006600"/>
                </a:solidFill>
                <a:latin typeface="Times New Roman" charset="0"/>
              </a:rPr>
              <a:t> III спрямо 0 или 1, (RR, 1,18, 95% CI, 1,08-1,28) и химиотерапия (RR, 1.12 95%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b="1">
                <a:solidFill>
                  <a:srgbClr val="006600"/>
                </a:solidFill>
                <a:latin typeface="Times New Roman" charset="0"/>
              </a:rPr>
              <a:t> CI, 1.06-1.19);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bg-BG" b="1">
              <a:solidFill>
                <a:srgbClr val="006600"/>
              </a:solidFill>
              <a:latin typeface="Times New Roman" charset="0"/>
            </a:endParaRPr>
          </a:p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При 1 869 пациенти, лекувани с трансплантация на   хематопоетични клетки -  женският пол и хроничната болка са свързани с по-голяма умора;</a:t>
            </a:r>
          </a:p>
          <a:p>
            <a:endParaRPr lang="bg-BG" b="1">
              <a:solidFill>
                <a:srgbClr val="006600"/>
              </a:solidFill>
              <a:latin typeface="Times New Roman" charset="0"/>
            </a:endParaRPr>
          </a:p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Умората обикновено се подобрява в годината след завършване на лечението, въпреки че значителна част от пациентите продължават да получават умора месеци или години след успешно лечение;</a:t>
            </a:r>
          </a:p>
          <a:p>
            <a:endParaRPr lang="bg-BG" b="1">
              <a:solidFill>
                <a:srgbClr val="006600"/>
              </a:solidFill>
              <a:latin typeface="Times New Roman" charset="0"/>
            </a:endParaRPr>
          </a:p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При дългосрочно оцелели от рак - приблизително една четвърт до една трета преживяват умора до 10 години след диагностицирането на рака</a:t>
            </a:r>
            <a:r>
              <a:rPr lang="bg-BG" b="1">
                <a:solidFill>
                  <a:srgbClr val="336600"/>
                </a:solidFill>
                <a:latin typeface="Times New Roman" charset="0"/>
              </a:rPr>
              <a:t> </a:t>
            </a:r>
            <a:endParaRPr lang="ru-RU" b="1">
              <a:solidFill>
                <a:srgbClr val="336600"/>
              </a:solidFill>
              <a:latin typeface="Times New Roman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187450" y="1341438"/>
            <a:ext cx="73152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bg-BG" sz="2400" b="1">
                <a:solidFill>
                  <a:srgbClr val="006600"/>
                </a:solidFill>
                <a:latin typeface="Times New Roman" charset="0"/>
              </a:rPr>
              <a:t>КОНТРОЛ НА КАРЦИНОМНА УМОРА</a:t>
            </a:r>
            <a:r>
              <a:rPr lang="bg-BG" sz="2000" b="1">
                <a:solidFill>
                  <a:srgbClr val="003300"/>
                </a:solidFill>
                <a:latin typeface="Times New Roman" charset="0"/>
              </a:rPr>
              <a:t> </a:t>
            </a:r>
            <a:r>
              <a:rPr lang="en-US" sz="2000" b="1">
                <a:solidFill>
                  <a:srgbClr val="003300"/>
                </a:solidFill>
                <a:latin typeface="Times New Roman" charset="0"/>
              </a:rPr>
              <a:t/>
            </a:r>
            <a:br>
              <a:rPr lang="en-US" sz="2000" b="1">
                <a:solidFill>
                  <a:srgbClr val="003300"/>
                </a:solidFill>
                <a:latin typeface="Times New Roman" charset="0"/>
              </a:rPr>
            </a:br>
            <a:endParaRPr lang="ru-RU" sz="2000" b="1">
              <a:solidFill>
                <a:srgbClr val="003300"/>
              </a:solidFill>
              <a:latin typeface="Times New Roman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 rot="5751000" flipH="1">
            <a:off x="506412" y="5910263"/>
            <a:ext cx="284163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" name="Freeform 13"/>
          <p:cNvSpPr>
            <a:spLocks/>
          </p:cNvSpPr>
          <p:nvPr/>
        </p:nvSpPr>
        <p:spPr bwMode="auto">
          <a:xfrm rot="5751000" flipH="1">
            <a:off x="434975" y="4830763"/>
            <a:ext cx="284163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3" name="Freeform 13"/>
          <p:cNvSpPr>
            <a:spLocks/>
          </p:cNvSpPr>
          <p:nvPr/>
        </p:nvSpPr>
        <p:spPr bwMode="auto">
          <a:xfrm rot="5751000" flipH="1">
            <a:off x="434975" y="3967163"/>
            <a:ext cx="284163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4" name="Freeform 13"/>
          <p:cNvSpPr>
            <a:spLocks/>
          </p:cNvSpPr>
          <p:nvPr/>
        </p:nvSpPr>
        <p:spPr bwMode="auto">
          <a:xfrm rot="5751000" flipH="1">
            <a:off x="434976" y="2670175"/>
            <a:ext cx="284162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3" descr="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20638"/>
            <a:ext cx="9121775" cy="681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250825" y="2514600"/>
            <a:ext cx="8893175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solidFill>
                  <a:srgbClr val="003300"/>
                </a:solidFill>
                <a:latin typeface="Times New Roman" charset="0"/>
              </a:rPr>
              <a:t>     </a:t>
            </a:r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Специфичните механизми, включени в патофизиологията на (CRF), са неизвестни.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6600"/>
                </a:solidFill>
                <a:latin typeface="Times New Roman" charset="0"/>
              </a:rPr>
              <a:t> </a:t>
            </a:r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    Въпреки ограничените доказателства, се подкрепят механизмите, които включват: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bg-BG" sz="2000" b="1">
              <a:solidFill>
                <a:srgbClr val="006600"/>
              </a:solidFill>
              <a:latin typeface="Times New Roman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bg-BG" sz="2000">
                <a:solidFill>
                  <a:srgbClr val="006600"/>
                </a:solidFill>
                <a:latin typeface="Times New Roman" charset="0"/>
              </a:rPr>
              <a:t>                 </a:t>
            </a:r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проинфламаторните цитокини,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en-US" sz="2000" b="1">
              <a:solidFill>
                <a:srgbClr val="006600"/>
              </a:solidFill>
              <a:latin typeface="Times New Roman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                 нарушения в хипоталамус-хипофиза-надбъбречна ос (НРА оста),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en-US" sz="2000" b="1">
              <a:solidFill>
                <a:srgbClr val="006600"/>
              </a:solidFill>
              <a:latin typeface="Times New Roman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                десинхронизация на циркадианните ритми,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en-US" sz="2000" b="1">
              <a:solidFill>
                <a:srgbClr val="006600"/>
              </a:solidFill>
              <a:latin typeface="Times New Roman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                отслабване на скелетната мускулатура и генетична дерегулация</a:t>
            </a:r>
            <a:endParaRPr lang="ru-RU" sz="2000" b="1">
              <a:solidFill>
                <a:srgbClr val="006600"/>
              </a:solidFill>
              <a:latin typeface="Times New Roman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214438" y="1862138"/>
            <a:ext cx="73152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bg-BG" sz="2400" b="1">
                <a:solidFill>
                  <a:srgbClr val="006600"/>
                </a:solidFill>
                <a:latin typeface="Times New Roman" charset="0"/>
              </a:rPr>
              <a:t>КОНТРОЛ НА КАРЦИНОМНА УМОРА</a:t>
            </a:r>
            <a:r>
              <a:rPr lang="bg-BG" sz="2000" b="1">
                <a:solidFill>
                  <a:srgbClr val="003300"/>
                </a:solidFill>
                <a:latin typeface="Times New Roman" charset="0"/>
              </a:rPr>
              <a:t> </a:t>
            </a:r>
            <a:r>
              <a:rPr lang="en-US" sz="2000" b="1">
                <a:solidFill>
                  <a:srgbClr val="003300"/>
                </a:solidFill>
                <a:latin typeface="Times New Roman" charset="0"/>
              </a:rPr>
              <a:t/>
            </a:r>
            <a:br>
              <a:rPr lang="en-US" sz="2000" b="1">
                <a:solidFill>
                  <a:srgbClr val="003300"/>
                </a:solidFill>
                <a:latin typeface="Times New Roman" charset="0"/>
              </a:rPr>
            </a:br>
            <a:endParaRPr lang="ru-RU" sz="2000" b="1">
              <a:solidFill>
                <a:srgbClr val="003300"/>
              </a:solidFill>
              <a:latin typeface="Times New Roman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 rot="5751000" flipH="1">
            <a:off x="938213" y="5838825"/>
            <a:ext cx="284162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" name="Freeform 13"/>
          <p:cNvSpPr>
            <a:spLocks/>
          </p:cNvSpPr>
          <p:nvPr/>
        </p:nvSpPr>
        <p:spPr bwMode="auto">
          <a:xfrm rot="5751000" flipH="1">
            <a:off x="938212" y="5262563"/>
            <a:ext cx="284163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3" name="Freeform 13"/>
          <p:cNvSpPr>
            <a:spLocks/>
          </p:cNvSpPr>
          <p:nvPr/>
        </p:nvSpPr>
        <p:spPr bwMode="auto">
          <a:xfrm rot="5751000" flipH="1">
            <a:off x="938212" y="4614863"/>
            <a:ext cx="284163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4" name="Freeform 13"/>
          <p:cNvSpPr>
            <a:spLocks/>
          </p:cNvSpPr>
          <p:nvPr/>
        </p:nvSpPr>
        <p:spPr bwMode="auto">
          <a:xfrm rot="5751000" flipH="1">
            <a:off x="938212" y="3967163"/>
            <a:ext cx="284163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3" descr="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20638"/>
            <a:ext cx="9121775" cy="681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250825" y="1773238"/>
            <a:ext cx="8893175" cy="477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endParaRPr lang="bg-BG" sz="2000" b="1">
              <a:latin typeface="Times New Roman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000" b="1">
                <a:latin typeface="Times New Roman" charset="0"/>
              </a:rPr>
              <a:t> </a:t>
            </a:r>
            <a:r>
              <a:rPr lang="bg-BG" sz="2000" b="1">
                <a:latin typeface="Times New Roman" charset="0"/>
              </a:rPr>
              <a:t>    </a:t>
            </a:r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прогресиращият туморен растеж,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bg-BG" sz="2000" b="1">
              <a:solidFill>
                <a:srgbClr val="006600"/>
              </a:solidFill>
              <a:latin typeface="Times New Roman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     лечението с цитотоксична химиотерапия,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bg-BG" sz="2000" b="1">
              <a:solidFill>
                <a:srgbClr val="006600"/>
              </a:solidFill>
              <a:latin typeface="Times New Roman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     модификаторите на биологичната реакция (TNF-инхибитори),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bg-BG" sz="2000" b="1">
              <a:solidFill>
                <a:srgbClr val="006600"/>
              </a:solidFill>
              <a:latin typeface="Times New Roman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     целенасочена терапия (по-специално инхибитори на малка молекулярна  тирозин киназа и терапевтични моноклонални антитела,</a:t>
            </a:r>
            <a:r>
              <a:rPr lang="ru-RU" sz="2000" b="1">
                <a:solidFill>
                  <a:srgbClr val="006600"/>
                </a:solidFill>
                <a:latin typeface="Times New Roman" charset="0"/>
              </a:rPr>
              <a:t> </a:t>
            </a:r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насочени към  васкуларния ендотелен растежен фактор [VEGF] и рецептор на  епидермалния растежен фактор [EGFR])или лъчева терапия (RT),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bg-BG" sz="2000" b="1">
              <a:solidFill>
                <a:srgbClr val="006600"/>
              </a:solidFill>
              <a:latin typeface="Times New Roman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     анемия, болка, емоционален стрес, нарушение на съня и лошо хранене.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bg-BG" sz="2000" b="1">
              <a:solidFill>
                <a:srgbClr val="006600"/>
              </a:solidFill>
              <a:latin typeface="Times New Roman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CRF е особено разпространена при протоколи с многомодални или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интензивни дози на лечение и при пациенти с метастазирано заболяване.</a:t>
            </a:r>
            <a:endParaRPr lang="ru-RU" sz="2000" b="1">
              <a:solidFill>
                <a:srgbClr val="006600"/>
              </a:solidFill>
              <a:latin typeface="Times New Roman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187450" y="1268413"/>
            <a:ext cx="73152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bg-BG" sz="2400" b="1">
                <a:solidFill>
                  <a:srgbClr val="006600"/>
                </a:solidFill>
                <a:latin typeface="Times New Roman" charset="0"/>
              </a:rPr>
              <a:t>ФАКТОРИ, ДОПРИНАСЯЩИ ЗА CRF</a:t>
            </a:r>
            <a:r>
              <a:rPr lang="bg-BG" sz="4400">
                <a:solidFill>
                  <a:srgbClr val="003300"/>
                </a:solidFill>
                <a:latin typeface="Calibri" charset="0"/>
              </a:rPr>
              <a:t> </a:t>
            </a:r>
            <a:r>
              <a:rPr lang="en-US" sz="2000" b="1">
                <a:solidFill>
                  <a:srgbClr val="003300"/>
                </a:solidFill>
                <a:latin typeface="Times New Roman" charset="0"/>
              </a:rPr>
              <a:t/>
            </a:r>
            <a:br>
              <a:rPr lang="en-US" sz="2000" b="1">
                <a:solidFill>
                  <a:srgbClr val="003300"/>
                </a:solidFill>
                <a:latin typeface="Times New Roman" charset="0"/>
              </a:rPr>
            </a:br>
            <a:endParaRPr lang="ru-RU" sz="2000" b="1">
              <a:solidFill>
                <a:srgbClr val="003300"/>
              </a:solidFill>
              <a:latin typeface="Times New Roman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 rot="5751000" flipH="1">
            <a:off x="212726" y="2740025"/>
            <a:ext cx="284162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" name="Freeform 13"/>
          <p:cNvSpPr>
            <a:spLocks/>
          </p:cNvSpPr>
          <p:nvPr/>
        </p:nvSpPr>
        <p:spPr bwMode="auto">
          <a:xfrm rot="5751000" flipH="1">
            <a:off x="217488" y="3390900"/>
            <a:ext cx="284162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3" name="Freeform 13"/>
          <p:cNvSpPr>
            <a:spLocks/>
          </p:cNvSpPr>
          <p:nvPr/>
        </p:nvSpPr>
        <p:spPr bwMode="auto">
          <a:xfrm rot="5751000" flipH="1">
            <a:off x="217487" y="3967163"/>
            <a:ext cx="284163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4" name="Freeform 13"/>
          <p:cNvSpPr>
            <a:spLocks/>
          </p:cNvSpPr>
          <p:nvPr/>
        </p:nvSpPr>
        <p:spPr bwMode="auto">
          <a:xfrm rot="5751000" flipH="1">
            <a:off x="290513" y="5549900"/>
            <a:ext cx="284162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5" name="Freeform 13"/>
          <p:cNvSpPr>
            <a:spLocks/>
          </p:cNvSpPr>
          <p:nvPr/>
        </p:nvSpPr>
        <p:spPr bwMode="auto">
          <a:xfrm rot="5751000" flipH="1">
            <a:off x="217487" y="2166938"/>
            <a:ext cx="284163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3" descr="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20638"/>
            <a:ext cx="9121775" cy="681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250825" y="1773238"/>
            <a:ext cx="8893175" cy="477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endParaRPr lang="bg-BG" sz="2000" b="1">
              <a:latin typeface="Times New Roman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000" b="1">
                <a:latin typeface="Times New Roman" charset="0"/>
              </a:rPr>
              <a:t> </a:t>
            </a:r>
            <a:r>
              <a:rPr lang="bg-BG" sz="2000" b="1">
                <a:latin typeface="Times New Roman" charset="0"/>
              </a:rPr>
              <a:t>     </a:t>
            </a:r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"Как бихте оценили умората си по скала от 0 до 10 През последните 7 дни? “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b="1">
                <a:solidFill>
                  <a:srgbClr val="006600"/>
                </a:solidFill>
                <a:latin typeface="Times New Roman" charset="0"/>
              </a:rPr>
              <a:t>    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b="1">
                <a:solidFill>
                  <a:srgbClr val="006600"/>
                </a:solidFill>
                <a:latin typeface="Times New Roman" charset="0"/>
              </a:rPr>
              <a:t> </a:t>
            </a:r>
            <a:r>
              <a:rPr lang="bg-BG" b="1">
                <a:solidFill>
                  <a:srgbClr val="006600"/>
                </a:solidFill>
                <a:latin typeface="Times New Roman" charset="0"/>
              </a:rPr>
              <a:t>    </a:t>
            </a:r>
            <a:r>
              <a:rPr lang="bg-BG" b="1" i="1">
                <a:solidFill>
                  <a:srgbClr val="006600"/>
                </a:solidFill>
                <a:latin typeface="Times New Roman" charset="0"/>
              </a:rPr>
              <a:t>цифрова скала, варираща от 0 до 10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b="1">
                <a:solidFill>
                  <a:srgbClr val="006600"/>
                </a:solidFill>
                <a:latin typeface="Times New Roman" charset="0"/>
              </a:rPr>
              <a:t>    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b="1">
                <a:solidFill>
                  <a:srgbClr val="006600"/>
                </a:solidFill>
                <a:latin typeface="Times New Roman" charset="0"/>
              </a:rPr>
              <a:t> </a:t>
            </a:r>
            <a:r>
              <a:rPr lang="bg-BG" b="1">
                <a:solidFill>
                  <a:srgbClr val="006600"/>
                </a:solidFill>
                <a:latin typeface="Times New Roman" charset="0"/>
              </a:rPr>
              <a:t>    </a:t>
            </a:r>
            <a:r>
              <a:rPr lang="bg-BG" b="1" i="1">
                <a:solidFill>
                  <a:srgbClr val="006600"/>
                </a:solidFill>
                <a:latin typeface="Times New Roman" charset="0"/>
              </a:rPr>
              <a:t>Резултати: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bg-BG" b="1" i="1">
              <a:solidFill>
                <a:srgbClr val="006600"/>
              </a:solidFill>
              <a:latin typeface="Times New Roman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b="1">
                <a:solidFill>
                  <a:srgbClr val="006600"/>
                </a:solidFill>
                <a:latin typeface="Times New Roman" charset="0"/>
              </a:rPr>
              <a:t>     0 показва липса на умора,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b="1">
                <a:solidFill>
                  <a:srgbClr val="006600"/>
                </a:solidFill>
                <a:latin typeface="Times New Roman" charset="0"/>
              </a:rPr>
              <a:t>    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b="1">
                <a:solidFill>
                  <a:srgbClr val="006600"/>
                </a:solidFill>
                <a:latin typeface="Times New Roman" charset="0"/>
              </a:rPr>
              <a:t> </a:t>
            </a:r>
            <a:r>
              <a:rPr lang="bg-BG" b="1">
                <a:solidFill>
                  <a:srgbClr val="006600"/>
                </a:solidFill>
                <a:latin typeface="Times New Roman" charset="0"/>
              </a:rPr>
              <a:t>    1-3 - наличието на лека умора, която не изисква клинична намеса,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b="1">
                <a:solidFill>
                  <a:srgbClr val="006600"/>
                </a:solidFill>
                <a:latin typeface="Times New Roman" charset="0"/>
              </a:rPr>
              <a:t> </a:t>
            </a:r>
            <a:r>
              <a:rPr lang="bg-BG" b="1">
                <a:solidFill>
                  <a:srgbClr val="006600"/>
                </a:solidFill>
                <a:latin typeface="Times New Roman" charset="0"/>
              </a:rPr>
              <a:t>   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b="1">
                <a:solidFill>
                  <a:srgbClr val="006600"/>
                </a:solidFill>
                <a:latin typeface="Times New Roman" charset="0"/>
              </a:rPr>
              <a:t> </a:t>
            </a:r>
            <a:r>
              <a:rPr lang="bg-BG" b="1">
                <a:solidFill>
                  <a:srgbClr val="006600"/>
                </a:solidFill>
                <a:latin typeface="Times New Roman" charset="0"/>
              </a:rPr>
              <a:t>    4- 6 - умерена умора - изисква по-нататъшна оценка и клинична намеса</a:t>
            </a:r>
            <a:endParaRPr lang="ru-RU" b="1">
              <a:solidFill>
                <a:srgbClr val="006600"/>
              </a:solidFill>
              <a:latin typeface="Times New Roman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b="1">
                <a:solidFill>
                  <a:srgbClr val="006600"/>
                </a:solidFill>
                <a:latin typeface="Times New Roman" charset="0"/>
              </a:rPr>
              <a:t>    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b="1">
                <a:solidFill>
                  <a:srgbClr val="006600"/>
                </a:solidFill>
                <a:latin typeface="Times New Roman" charset="0"/>
              </a:rPr>
              <a:t> </a:t>
            </a:r>
            <a:r>
              <a:rPr lang="bg-BG" b="1">
                <a:solidFill>
                  <a:srgbClr val="006600"/>
                </a:solidFill>
                <a:latin typeface="Times New Roman" charset="0"/>
              </a:rPr>
              <a:t>    7-10 - тежка умора,- изисква по-нататъшна оценка и клинична намеса</a:t>
            </a:r>
            <a:endParaRPr lang="ru-RU" b="1">
              <a:solidFill>
                <a:srgbClr val="006600"/>
              </a:solidFill>
              <a:latin typeface="Times New Roman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187450" y="1268413"/>
            <a:ext cx="73152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bg-BG" sz="2400" b="1">
                <a:solidFill>
                  <a:schemeClr val="folHlink"/>
                </a:solidFill>
                <a:latin typeface="Times New Roman" charset="0"/>
              </a:rPr>
              <a:t>ИНСТРУМЕНТИ ЗА ОЦЕНКА НА CRF</a:t>
            </a:r>
            <a:r>
              <a:rPr lang="bg-BG" sz="4400">
                <a:solidFill>
                  <a:schemeClr val="folHlink"/>
                </a:solidFill>
                <a:latin typeface="Calibri" charset="0"/>
              </a:rPr>
              <a:t> </a:t>
            </a:r>
            <a:r>
              <a:rPr lang="en-US" sz="2000" b="1">
                <a:solidFill>
                  <a:schemeClr val="folHlink"/>
                </a:solidFill>
                <a:latin typeface="Times New Roman" charset="0"/>
              </a:rPr>
              <a:t/>
            </a:r>
            <a:br>
              <a:rPr lang="en-US" sz="2000" b="1">
                <a:solidFill>
                  <a:schemeClr val="folHlink"/>
                </a:solidFill>
                <a:latin typeface="Times New Roman" charset="0"/>
              </a:rPr>
            </a:br>
            <a:endParaRPr lang="ru-RU" sz="2000" b="1">
              <a:solidFill>
                <a:schemeClr val="folHlink"/>
              </a:solidFill>
              <a:latin typeface="Times New Roman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 rot="5751000" flipH="1">
            <a:off x="217488" y="4038600"/>
            <a:ext cx="284162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" name="Freeform 13"/>
          <p:cNvSpPr>
            <a:spLocks/>
          </p:cNvSpPr>
          <p:nvPr/>
        </p:nvSpPr>
        <p:spPr bwMode="auto">
          <a:xfrm rot="5751000" flipH="1">
            <a:off x="217487" y="4614863"/>
            <a:ext cx="284163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3" name="Freeform 13"/>
          <p:cNvSpPr>
            <a:spLocks/>
          </p:cNvSpPr>
          <p:nvPr/>
        </p:nvSpPr>
        <p:spPr bwMode="auto">
          <a:xfrm rot="5751000" flipH="1">
            <a:off x="217488" y="5118100"/>
            <a:ext cx="284162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4" name="Freeform 13"/>
          <p:cNvSpPr>
            <a:spLocks/>
          </p:cNvSpPr>
          <p:nvPr/>
        </p:nvSpPr>
        <p:spPr bwMode="auto">
          <a:xfrm rot="5751000" flipH="1">
            <a:off x="217487" y="5694363"/>
            <a:ext cx="284163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3" descr="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275"/>
            <a:ext cx="9121775" cy="681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250825" y="1773238"/>
            <a:ext cx="8893175" cy="477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endParaRPr lang="bg-BG" sz="2000" b="1">
              <a:latin typeface="Times New Roman" charset="0"/>
            </a:endParaRPr>
          </a:p>
          <a:p>
            <a:r>
              <a:rPr lang="bg-BG" sz="2000" b="1" i="1">
                <a:solidFill>
                  <a:srgbClr val="006600"/>
                </a:solidFill>
                <a:latin typeface="Times New Roman" charset="0"/>
              </a:rPr>
              <a:t>Едноизмерни</a:t>
            </a:r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  и </a:t>
            </a:r>
            <a:r>
              <a:rPr lang="bg-BG" sz="2000" b="1" i="1">
                <a:solidFill>
                  <a:srgbClr val="006600"/>
                </a:solidFill>
                <a:latin typeface="Times New Roman" charset="0"/>
              </a:rPr>
              <a:t>многоизмерни инструменти</a:t>
            </a:r>
            <a:endParaRPr lang="bg-BG" sz="2000" b="1">
              <a:solidFill>
                <a:srgbClr val="006600"/>
              </a:solidFill>
              <a:latin typeface="Times New Roman" charset="0"/>
            </a:endParaRPr>
          </a:p>
          <a:p>
            <a:endParaRPr lang="bg-BG" b="1" i="1">
              <a:solidFill>
                <a:srgbClr val="006600"/>
              </a:solidFill>
              <a:latin typeface="Times New Roman" charset="0"/>
            </a:endParaRPr>
          </a:p>
          <a:p>
            <a:r>
              <a:rPr lang="bg-BG" b="1" i="1">
                <a:solidFill>
                  <a:srgbClr val="006600"/>
                </a:solidFill>
                <a:latin typeface="Times New Roman" charset="0"/>
              </a:rPr>
              <a:t>Някои изследователи са развили теорията, че CRF е многостранен симптом, засягащ поведенчески, когнитивни, соматични и афективни области на функциониране на пациента </a:t>
            </a:r>
          </a:p>
          <a:p>
            <a:endParaRPr lang="bg-BG" b="1" i="1">
              <a:solidFill>
                <a:srgbClr val="006600"/>
              </a:solidFill>
              <a:latin typeface="Times New Roman" charset="0"/>
            </a:endParaRPr>
          </a:p>
          <a:p>
            <a:r>
              <a:rPr lang="bg-BG" b="1" i="1">
                <a:solidFill>
                  <a:srgbClr val="006600"/>
                </a:solidFill>
                <a:latin typeface="Times New Roman" charset="0"/>
              </a:rPr>
              <a:t>Multidimensional Fatigue Inventory </a:t>
            </a:r>
            <a:r>
              <a:rPr lang="bg-BG" b="1">
                <a:solidFill>
                  <a:srgbClr val="006600"/>
                </a:solidFill>
                <a:latin typeface="Times New Roman" charset="0"/>
              </a:rPr>
              <a:t>(MFI)</a:t>
            </a:r>
          </a:p>
          <a:p>
            <a:r>
              <a:rPr lang="bg-BG" b="1" i="1">
                <a:solidFill>
                  <a:srgbClr val="006600"/>
                </a:solidFill>
                <a:latin typeface="Times New Roman" charset="0"/>
              </a:rPr>
              <a:t>Functional Assessment of Cancer Therapy–Fatigue scale</a:t>
            </a:r>
            <a:r>
              <a:rPr lang="bg-BG" b="1">
                <a:solidFill>
                  <a:srgbClr val="006600"/>
                </a:solidFill>
                <a:latin typeface="Times New Roman" charset="0"/>
              </a:rPr>
              <a:t> (FACT-F) </a:t>
            </a:r>
          </a:p>
          <a:p>
            <a:r>
              <a:rPr lang="bg-BG" b="1" i="1">
                <a:solidFill>
                  <a:srgbClr val="006600"/>
                </a:solidFill>
                <a:latin typeface="Times New Roman" charset="0"/>
              </a:rPr>
              <a:t>Multidimensional Fatigue Symptom Inventory</a:t>
            </a:r>
            <a:r>
              <a:rPr lang="bg-BG" b="1">
                <a:solidFill>
                  <a:srgbClr val="006600"/>
                </a:solidFill>
                <a:latin typeface="Times New Roman" charset="0"/>
              </a:rPr>
              <a:t> (MFSI) </a:t>
            </a:r>
          </a:p>
          <a:p>
            <a:r>
              <a:rPr lang="bg-BG" b="1" i="1">
                <a:solidFill>
                  <a:srgbClr val="006600"/>
                </a:solidFill>
                <a:latin typeface="Times New Roman" charset="0"/>
              </a:rPr>
              <a:t>Скала на Piper</a:t>
            </a:r>
            <a:r>
              <a:rPr lang="bg-BG" b="1">
                <a:solidFill>
                  <a:srgbClr val="006600"/>
                </a:solidFill>
                <a:latin typeface="Times New Roman" charset="0"/>
              </a:rPr>
              <a:t> (PFS) </a:t>
            </a:r>
          </a:p>
          <a:p>
            <a:r>
              <a:rPr lang="bg-BG" b="1" i="1">
                <a:solidFill>
                  <a:srgbClr val="006600"/>
                </a:solidFill>
                <a:latin typeface="Times New Roman" charset="0"/>
              </a:rPr>
              <a:t>Инвентаризация на симптомите на умора</a:t>
            </a:r>
            <a:r>
              <a:rPr lang="bg-BG" b="1">
                <a:solidFill>
                  <a:srgbClr val="006600"/>
                </a:solidFill>
                <a:latin typeface="Times New Roman" charset="0"/>
              </a:rPr>
              <a:t> (FSI) </a:t>
            </a:r>
          </a:p>
          <a:p>
            <a:r>
              <a:rPr lang="bg-BG" b="1" i="1">
                <a:solidFill>
                  <a:srgbClr val="006600"/>
                </a:solidFill>
                <a:latin typeface="Times New Roman" charset="0"/>
              </a:rPr>
              <a:t>Скала за умора на Lee</a:t>
            </a:r>
            <a:endParaRPr lang="bg-BG" b="1">
              <a:solidFill>
                <a:srgbClr val="006600"/>
              </a:solidFill>
              <a:latin typeface="Times New Roman" charset="0"/>
            </a:endParaRPr>
          </a:p>
          <a:p>
            <a:r>
              <a:rPr lang="bg-BG" b="1" i="1">
                <a:solidFill>
                  <a:srgbClr val="006600"/>
                </a:solidFill>
                <a:latin typeface="Times New Roman" charset="0"/>
              </a:rPr>
              <a:t>Скала за умора на рака на</a:t>
            </a:r>
            <a:r>
              <a:rPr lang="bg-BG" b="1">
                <a:solidFill>
                  <a:srgbClr val="006600"/>
                </a:solidFill>
                <a:latin typeface="Times New Roman" charset="0"/>
              </a:rPr>
              <a:t> Schwartz</a:t>
            </a:r>
          </a:p>
          <a:p>
            <a:r>
              <a:rPr lang="bg-BG" b="1" i="1">
                <a:solidFill>
                  <a:srgbClr val="006600"/>
                </a:solidFill>
                <a:latin typeface="Times New Roman" charset="0"/>
              </a:rPr>
              <a:t>Cancer Fatigue Scale</a:t>
            </a:r>
            <a:r>
              <a:rPr lang="bg-BG" b="1">
                <a:solidFill>
                  <a:srgbClr val="006600"/>
                </a:solidFill>
                <a:latin typeface="Times New Roman" charset="0"/>
              </a:rPr>
              <a:t>. </a:t>
            </a:r>
            <a:endParaRPr lang="ru-RU" b="1">
              <a:solidFill>
                <a:srgbClr val="006600"/>
              </a:solidFill>
              <a:latin typeface="Times New Roman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187450" y="1268413"/>
            <a:ext cx="73152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bg-BG" sz="2400" b="1">
                <a:solidFill>
                  <a:schemeClr val="folHlink"/>
                </a:solidFill>
                <a:latin typeface="Times New Roman" charset="0"/>
              </a:rPr>
              <a:t>ИНСТРУМЕНТИ ЗА ОЦЕНКА НА CRF</a:t>
            </a:r>
            <a:r>
              <a:rPr lang="bg-BG" sz="4400">
                <a:solidFill>
                  <a:schemeClr val="folHlink"/>
                </a:solidFill>
                <a:latin typeface="Calibri" charset="0"/>
              </a:rPr>
              <a:t> </a:t>
            </a:r>
            <a:r>
              <a:rPr lang="en-US" sz="2000" b="1">
                <a:solidFill>
                  <a:schemeClr val="folHlink"/>
                </a:solidFill>
                <a:latin typeface="Times New Roman" charset="0"/>
              </a:rPr>
              <a:t/>
            </a:r>
            <a:br>
              <a:rPr lang="en-US" sz="2000" b="1">
                <a:solidFill>
                  <a:schemeClr val="folHlink"/>
                </a:solidFill>
                <a:latin typeface="Times New Roman" charset="0"/>
              </a:rPr>
            </a:br>
            <a:endParaRPr lang="ru-RU" sz="2000" b="1">
              <a:solidFill>
                <a:schemeClr val="folHlink"/>
              </a:solidFill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3" descr="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1412875"/>
            <a:ext cx="7315200" cy="715963"/>
          </a:xfrm>
        </p:spPr>
        <p:txBody>
          <a:bodyPr>
            <a:normAutofit/>
          </a:bodyPr>
          <a:lstStyle/>
          <a:p>
            <a:r>
              <a:rPr lang="bg-BG" sz="2800" b="1">
                <a:solidFill>
                  <a:srgbClr val="336600"/>
                </a:solidFill>
                <a:latin typeface="Times New Roman" charset="0"/>
              </a:rPr>
              <a:t>НАСОКИ ЗА ОЦЕНКА И ЛЕЧЕНИЕ</a:t>
            </a:r>
            <a:r>
              <a:rPr lang="en-US" sz="2800" b="1">
                <a:solidFill>
                  <a:srgbClr val="336600"/>
                </a:solidFill>
                <a:latin typeface="Times New Roman" charset="0"/>
              </a:rPr>
              <a:t/>
            </a:r>
            <a:br>
              <a:rPr lang="en-US" sz="2800" b="1">
                <a:solidFill>
                  <a:srgbClr val="336600"/>
                </a:solidFill>
                <a:latin typeface="Times New Roman" charset="0"/>
              </a:rPr>
            </a:br>
            <a:endParaRPr lang="ru-RU" sz="2800" b="1">
              <a:solidFill>
                <a:srgbClr val="336600"/>
              </a:solidFill>
              <a:latin typeface="Times New Roman" charset="0"/>
            </a:endParaRP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2895600" y="28733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755650" y="2205038"/>
            <a:ext cx="7993063" cy="3816350"/>
          </a:xfrm>
          <a:custGeom>
            <a:avLst/>
            <a:gdLst>
              <a:gd name="T0" fmla="*/ 1890000 w 3780000"/>
              <a:gd name="T1" fmla="*/ 0 h 2237400"/>
              <a:gd name="T2" fmla="*/ 3780000 w 3780000"/>
              <a:gd name="T3" fmla="*/ 1118700 h 2237400"/>
              <a:gd name="T4" fmla="*/ 1890000 w 3780000"/>
              <a:gd name="T5" fmla="*/ 2237400 h 2237400"/>
              <a:gd name="T6" fmla="*/ 0 w 3780000"/>
              <a:gd name="T7" fmla="*/ 1118700 h 22374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83221 w 3780000"/>
              <a:gd name="T13" fmla="*/ 83221 h 2237400"/>
              <a:gd name="T14" fmla="*/ 3696779 w 3780000"/>
              <a:gd name="T15" fmla="*/ 2154179 h 22374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780000" h="2237400">
                <a:moveTo>
                  <a:pt x="284129" y="0"/>
                </a:moveTo>
                <a:lnTo>
                  <a:pt x="284129" y="-1"/>
                </a:lnTo>
                <a:cubicBezTo>
                  <a:pt x="127208" y="-1"/>
                  <a:pt x="-1" y="127208"/>
                  <a:pt x="-1" y="284128"/>
                </a:cubicBezTo>
                <a:lnTo>
                  <a:pt x="0" y="1953271"/>
                </a:lnTo>
                <a:lnTo>
                  <a:pt x="-1" y="1953270"/>
                </a:lnTo>
                <a:cubicBezTo>
                  <a:pt x="-1" y="2110191"/>
                  <a:pt x="127208" y="2237400"/>
                  <a:pt x="284128" y="2237400"/>
                </a:cubicBezTo>
                <a:lnTo>
                  <a:pt x="3495871" y="2237400"/>
                </a:lnTo>
                <a:lnTo>
                  <a:pt x="3495871" y="2237399"/>
                </a:lnTo>
                <a:cubicBezTo>
                  <a:pt x="3652791" y="2237399"/>
                  <a:pt x="3780000" y="2110191"/>
                  <a:pt x="3780000" y="1953271"/>
                </a:cubicBezTo>
                <a:lnTo>
                  <a:pt x="3780000" y="284129"/>
                </a:lnTo>
                <a:cubicBezTo>
                  <a:pt x="3780000" y="127208"/>
                  <a:pt x="3652791" y="0"/>
                  <a:pt x="3495871" y="0"/>
                </a:cubicBezTo>
                <a:lnTo>
                  <a:pt x="284129" y="0"/>
                </a:lnTo>
                <a:close/>
              </a:path>
            </a:pathLst>
          </a:custGeom>
          <a:gradFill rotWithShape="1">
            <a:gsLst>
              <a:gs pos="0">
                <a:srgbClr val="9900CC">
                  <a:gamma/>
                  <a:shade val="46275"/>
                  <a:invGamma/>
                </a:srgbClr>
              </a:gs>
              <a:gs pos="5000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pPr marL="742950" lvl="1" indent="-285750"/>
            <a:r>
              <a:rPr lang="bg-BG" sz="2000" b="1">
                <a:solidFill>
                  <a:schemeClr val="bg1"/>
                </a:solidFill>
                <a:latin typeface="Times New Roman" charset="0"/>
              </a:rPr>
              <a:t>ASCO и NCCN, препоръчват скрининг за CRF </a:t>
            </a:r>
          </a:p>
          <a:p>
            <a:pPr marL="742950" lvl="1" indent="-285750"/>
            <a:endParaRPr lang="bg-BG" sz="2000" b="1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sz="2000" b="1">
                <a:solidFill>
                  <a:schemeClr val="bg1"/>
                </a:solidFill>
                <a:latin typeface="Times New Roman" charset="0"/>
              </a:rPr>
              <a:t>при първоначалното посещение</a:t>
            </a:r>
          </a:p>
          <a:p>
            <a:pPr marL="742950" lvl="1" indent="-285750"/>
            <a:endParaRPr lang="bg-BG" sz="2000" b="1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sz="2000" b="1">
                <a:solidFill>
                  <a:schemeClr val="bg1"/>
                </a:solidFill>
                <a:latin typeface="Times New Roman" charset="0"/>
              </a:rPr>
              <a:t>след завършване на първичната терапия </a:t>
            </a:r>
          </a:p>
          <a:p>
            <a:pPr marL="742950" lvl="1" indent="-285750"/>
            <a:endParaRPr lang="bg-BG" sz="2000" b="1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sz="2000" b="1">
                <a:solidFill>
                  <a:schemeClr val="bg1"/>
                </a:solidFill>
                <a:latin typeface="Times New Roman" charset="0"/>
              </a:rPr>
              <a:t>поне веднъж годишно  в период на оцеляване от рака </a:t>
            </a:r>
          </a:p>
          <a:p>
            <a:pPr marL="742950" lvl="1" indent="-285750"/>
            <a:endParaRPr lang="bg-BG" sz="2000" b="1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sz="2000" b="1">
                <a:solidFill>
                  <a:schemeClr val="bg1"/>
                </a:solidFill>
                <a:latin typeface="Times New Roman" charset="0"/>
              </a:rPr>
              <a:t>по време на диагностицирането на напредналата болест</a:t>
            </a:r>
          </a:p>
          <a:p>
            <a:pPr marL="742950" lvl="1" indent="-285750"/>
            <a:endParaRPr lang="bg-BG" sz="2000" b="1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sz="2000" b="1">
                <a:solidFill>
                  <a:schemeClr val="bg1"/>
                </a:solidFill>
                <a:latin typeface="Times New Roman" charset="0"/>
              </a:rPr>
              <a:t>и при всички посещения на химиотерапия </a:t>
            </a: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rot="20460534" flipH="1">
            <a:off x="0" y="1989138"/>
            <a:ext cx="1898650" cy="1376362"/>
          </a:xfrm>
          <a:custGeom>
            <a:avLst/>
            <a:gdLst>
              <a:gd name="T0" fmla="*/ 950040 w 735"/>
              <a:gd name="T1" fmla="*/ 0 h 532"/>
              <a:gd name="T2" fmla="*/ 1900080 w 735"/>
              <a:gd name="T3" fmla="*/ 688320 h 532"/>
              <a:gd name="T4" fmla="*/ 950040 w 735"/>
              <a:gd name="T5" fmla="*/ 1376640 h 532"/>
              <a:gd name="T6" fmla="*/ 0 w 735"/>
              <a:gd name="T7" fmla="*/ 688320 h 532"/>
              <a:gd name="T8" fmla="*/ 17694720 60000 65536"/>
              <a:gd name="T9" fmla="*/ 0 60000 65536"/>
              <a:gd name="T10" fmla="*/ 5898240 60000 65536"/>
              <a:gd name="T11" fmla="*/ 1179648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35" h="532">
                <a:moveTo>
                  <a:pt x="0" y="0"/>
                </a:moveTo>
                <a:cubicBezTo>
                  <a:pt x="0" y="0"/>
                  <a:pt x="85" y="216"/>
                  <a:pt x="382" y="202"/>
                </a:cubicBezTo>
                <a:cubicBezTo>
                  <a:pt x="479" y="202"/>
                  <a:pt x="577" y="202"/>
                  <a:pt x="577" y="202"/>
                </a:cubicBezTo>
                <a:cubicBezTo>
                  <a:pt x="577" y="202"/>
                  <a:pt x="639" y="201"/>
                  <a:pt x="637" y="249"/>
                </a:cubicBezTo>
                <a:cubicBezTo>
                  <a:pt x="638" y="325"/>
                  <a:pt x="639" y="402"/>
                  <a:pt x="639" y="402"/>
                </a:cubicBezTo>
                <a:lnTo>
                  <a:pt x="598" y="400"/>
                </a:lnTo>
                <a:lnTo>
                  <a:pt x="669" y="532"/>
                </a:lnTo>
                <a:lnTo>
                  <a:pt x="735" y="402"/>
                </a:lnTo>
                <a:lnTo>
                  <a:pt x="696" y="402"/>
                </a:lnTo>
                <a:cubicBezTo>
                  <a:pt x="696" y="402"/>
                  <a:pt x="695" y="314"/>
                  <a:pt x="694" y="226"/>
                </a:cubicBezTo>
                <a:cubicBezTo>
                  <a:pt x="687" y="160"/>
                  <a:pt x="616" y="150"/>
                  <a:pt x="616" y="150"/>
                </a:cubicBezTo>
                <a:cubicBezTo>
                  <a:pt x="556" y="137"/>
                  <a:pt x="473" y="153"/>
                  <a:pt x="335" y="149"/>
                </a:cubicBezTo>
                <a:cubicBezTo>
                  <a:pt x="110" y="126"/>
                  <a:pt x="69" y="0"/>
                  <a:pt x="69" y="0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808080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592138" y="589756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sz="2400">
              <a:latin typeface="Times New Roman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 rot="5751000" flipH="1">
            <a:off x="1082675" y="4325938"/>
            <a:ext cx="284163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" name="Freeform 13"/>
          <p:cNvSpPr>
            <a:spLocks/>
          </p:cNvSpPr>
          <p:nvPr/>
        </p:nvSpPr>
        <p:spPr bwMode="auto">
          <a:xfrm rot="5751000" flipH="1">
            <a:off x="1009650" y="3678238"/>
            <a:ext cx="284163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3" name="Freeform 13"/>
          <p:cNvSpPr>
            <a:spLocks/>
          </p:cNvSpPr>
          <p:nvPr/>
        </p:nvSpPr>
        <p:spPr bwMode="auto">
          <a:xfrm rot="5751000" flipH="1">
            <a:off x="1009651" y="3101975"/>
            <a:ext cx="284162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4" name="Freeform 13"/>
          <p:cNvSpPr>
            <a:spLocks/>
          </p:cNvSpPr>
          <p:nvPr/>
        </p:nvSpPr>
        <p:spPr bwMode="auto">
          <a:xfrm rot="5751000" flipH="1">
            <a:off x="1082676" y="4975225"/>
            <a:ext cx="284162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5" name="Freeform 13"/>
          <p:cNvSpPr>
            <a:spLocks/>
          </p:cNvSpPr>
          <p:nvPr/>
        </p:nvSpPr>
        <p:spPr bwMode="auto">
          <a:xfrm rot="5751000" flipH="1">
            <a:off x="1082676" y="5549900"/>
            <a:ext cx="284162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3" descr="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1412875"/>
            <a:ext cx="7315200" cy="715963"/>
          </a:xfrm>
        </p:spPr>
        <p:txBody>
          <a:bodyPr>
            <a:normAutofit/>
          </a:bodyPr>
          <a:lstStyle/>
          <a:p>
            <a:r>
              <a:rPr lang="bg-BG" sz="2800" b="1">
                <a:solidFill>
                  <a:srgbClr val="336600"/>
                </a:solidFill>
                <a:latin typeface="Times New Roman" charset="0"/>
              </a:rPr>
              <a:t>НАСОКИ ЗА ОЦЕНКА И ЛЕЧЕНИЕ</a:t>
            </a:r>
            <a:r>
              <a:rPr lang="en-US" sz="2800" b="1">
                <a:solidFill>
                  <a:srgbClr val="336600"/>
                </a:solidFill>
                <a:latin typeface="Times New Roman" charset="0"/>
              </a:rPr>
              <a:t/>
            </a:r>
            <a:br>
              <a:rPr lang="en-US" sz="2800" b="1">
                <a:solidFill>
                  <a:srgbClr val="336600"/>
                </a:solidFill>
                <a:latin typeface="Times New Roman" charset="0"/>
              </a:rPr>
            </a:br>
            <a:endParaRPr lang="ru-RU" sz="2800" b="1">
              <a:solidFill>
                <a:srgbClr val="336600"/>
              </a:solidFill>
              <a:latin typeface="Times New Roman" charset="0"/>
            </a:endParaRP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2895600" y="28733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755650" y="2205038"/>
            <a:ext cx="7993063" cy="3816350"/>
          </a:xfrm>
          <a:custGeom>
            <a:avLst/>
            <a:gdLst>
              <a:gd name="T0" fmla="*/ 1890000 w 3780000"/>
              <a:gd name="T1" fmla="*/ 0 h 2237400"/>
              <a:gd name="T2" fmla="*/ 3780000 w 3780000"/>
              <a:gd name="T3" fmla="*/ 1118700 h 2237400"/>
              <a:gd name="T4" fmla="*/ 1890000 w 3780000"/>
              <a:gd name="T5" fmla="*/ 2237400 h 2237400"/>
              <a:gd name="T6" fmla="*/ 0 w 3780000"/>
              <a:gd name="T7" fmla="*/ 1118700 h 22374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83221 w 3780000"/>
              <a:gd name="T13" fmla="*/ 83221 h 2237400"/>
              <a:gd name="T14" fmla="*/ 3696779 w 3780000"/>
              <a:gd name="T15" fmla="*/ 2154179 h 22374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780000" h="2237400">
                <a:moveTo>
                  <a:pt x="284129" y="0"/>
                </a:moveTo>
                <a:lnTo>
                  <a:pt x="284129" y="-1"/>
                </a:lnTo>
                <a:cubicBezTo>
                  <a:pt x="127208" y="-1"/>
                  <a:pt x="-1" y="127208"/>
                  <a:pt x="-1" y="284128"/>
                </a:cubicBezTo>
                <a:lnTo>
                  <a:pt x="0" y="1953271"/>
                </a:lnTo>
                <a:lnTo>
                  <a:pt x="-1" y="1953270"/>
                </a:lnTo>
                <a:cubicBezTo>
                  <a:pt x="-1" y="2110191"/>
                  <a:pt x="127208" y="2237400"/>
                  <a:pt x="284128" y="2237400"/>
                </a:cubicBezTo>
                <a:lnTo>
                  <a:pt x="3495871" y="2237400"/>
                </a:lnTo>
                <a:lnTo>
                  <a:pt x="3495871" y="2237399"/>
                </a:lnTo>
                <a:cubicBezTo>
                  <a:pt x="3652791" y="2237399"/>
                  <a:pt x="3780000" y="2110191"/>
                  <a:pt x="3780000" y="1953271"/>
                </a:cubicBezTo>
                <a:lnTo>
                  <a:pt x="3780000" y="284129"/>
                </a:lnTo>
                <a:cubicBezTo>
                  <a:pt x="3780000" y="127208"/>
                  <a:pt x="3652791" y="0"/>
                  <a:pt x="3495871" y="0"/>
                </a:cubicBezTo>
                <a:lnTo>
                  <a:pt x="284129" y="0"/>
                </a:lnTo>
                <a:close/>
              </a:path>
            </a:pathLst>
          </a:custGeom>
          <a:gradFill rotWithShape="1">
            <a:gsLst>
              <a:gs pos="0">
                <a:srgbClr val="9900CC">
                  <a:gamma/>
                  <a:shade val="46275"/>
                  <a:invGamma/>
                </a:srgbClr>
              </a:gs>
              <a:gs pos="5000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pPr marL="742950" lvl="1" indent="-285750"/>
            <a:r>
              <a:rPr lang="bg-BG" sz="2000" b="1" i="1">
                <a:solidFill>
                  <a:schemeClr val="bg1"/>
                </a:solidFill>
                <a:latin typeface="Times New Roman" charset="0"/>
              </a:rPr>
              <a:t>Общата схема на алгоритъма на умората определя 4 фази: </a:t>
            </a:r>
          </a:p>
          <a:p>
            <a:pPr marL="742950" lvl="1" indent="-285750"/>
            <a:endParaRPr lang="bg-BG" sz="2000" b="1" i="1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sz="2000" b="1">
                <a:solidFill>
                  <a:schemeClr val="bg1"/>
                </a:solidFill>
                <a:latin typeface="Times New Roman" charset="0"/>
              </a:rPr>
              <a:t>Скрининг</a:t>
            </a:r>
          </a:p>
          <a:p>
            <a:pPr marL="742950" lvl="1" indent="-285750"/>
            <a:endParaRPr lang="bg-BG" sz="2000" b="1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sz="2000" b="1">
                <a:solidFill>
                  <a:schemeClr val="bg1"/>
                </a:solidFill>
                <a:latin typeface="Times New Roman" charset="0"/>
              </a:rPr>
              <a:t>Първична оценка</a:t>
            </a:r>
          </a:p>
          <a:p>
            <a:pPr marL="742950" lvl="1" indent="-285750"/>
            <a:endParaRPr lang="bg-BG" sz="2000" b="1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sz="2000" b="1">
                <a:solidFill>
                  <a:schemeClr val="bg1"/>
                </a:solidFill>
                <a:latin typeface="Times New Roman" charset="0"/>
              </a:rPr>
              <a:t>Интервенция</a:t>
            </a:r>
          </a:p>
          <a:p>
            <a:pPr marL="742950" lvl="1" indent="-285750"/>
            <a:endParaRPr lang="bg-BG" sz="2000" b="1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sz="2000" b="1">
                <a:solidFill>
                  <a:schemeClr val="bg1"/>
                </a:solidFill>
                <a:latin typeface="Times New Roman" charset="0"/>
              </a:rPr>
              <a:t>Повторна оценка </a:t>
            </a: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rot="20460534" flipH="1">
            <a:off x="0" y="1989138"/>
            <a:ext cx="1898650" cy="1376362"/>
          </a:xfrm>
          <a:custGeom>
            <a:avLst/>
            <a:gdLst>
              <a:gd name="T0" fmla="*/ 950040 w 735"/>
              <a:gd name="T1" fmla="*/ 0 h 532"/>
              <a:gd name="T2" fmla="*/ 1900080 w 735"/>
              <a:gd name="T3" fmla="*/ 688320 h 532"/>
              <a:gd name="T4" fmla="*/ 950040 w 735"/>
              <a:gd name="T5" fmla="*/ 1376640 h 532"/>
              <a:gd name="T6" fmla="*/ 0 w 735"/>
              <a:gd name="T7" fmla="*/ 688320 h 532"/>
              <a:gd name="T8" fmla="*/ 17694720 60000 65536"/>
              <a:gd name="T9" fmla="*/ 0 60000 65536"/>
              <a:gd name="T10" fmla="*/ 5898240 60000 65536"/>
              <a:gd name="T11" fmla="*/ 1179648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35" h="532">
                <a:moveTo>
                  <a:pt x="0" y="0"/>
                </a:moveTo>
                <a:cubicBezTo>
                  <a:pt x="0" y="0"/>
                  <a:pt x="85" y="216"/>
                  <a:pt x="382" y="202"/>
                </a:cubicBezTo>
                <a:cubicBezTo>
                  <a:pt x="479" y="202"/>
                  <a:pt x="577" y="202"/>
                  <a:pt x="577" y="202"/>
                </a:cubicBezTo>
                <a:cubicBezTo>
                  <a:pt x="577" y="202"/>
                  <a:pt x="639" y="201"/>
                  <a:pt x="637" y="249"/>
                </a:cubicBezTo>
                <a:cubicBezTo>
                  <a:pt x="638" y="325"/>
                  <a:pt x="639" y="402"/>
                  <a:pt x="639" y="402"/>
                </a:cubicBezTo>
                <a:lnTo>
                  <a:pt x="598" y="400"/>
                </a:lnTo>
                <a:lnTo>
                  <a:pt x="669" y="532"/>
                </a:lnTo>
                <a:lnTo>
                  <a:pt x="735" y="402"/>
                </a:lnTo>
                <a:lnTo>
                  <a:pt x="696" y="402"/>
                </a:lnTo>
                <a:cubicBezTo>
                  <a:pt x="696" y="402"/>
                  <a:pt x="695" y="314"/>
                  <a:pt x="694" y="226"/>
                </a:cubicBezTo>
                <a:cubicBezTo>
                  <a:pt x="687" y="160"/>
                  <a:pt x="616" y="150"/>
                  <a:pt x="616" y="150"/>
                </a:cubicBezTo>
                <a:cubicBezTo>
                  <a:pt x="556" y="137"/>
                  <a:pt x="473" y="153"/>
                  <a:pt x="335" y="149"/>
                </a:cubicBezTo>
                <a:cubicBezTo>
                  <a:pt x="110" y="126"/>
                  <a:pt x="69" y="0"/>
                  <a:pt x="69" y="0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808080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592138" y="589756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sz="2400">
              <a:latin typeface="Times New Roman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 rot="5751000" flipH="1">
            <a:off x="1082675" y="4614863"/>
            <a:ext cx="284163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" name="Freeform 13"/>
          <p:cNvSpPr>
            <a:spLocks/>
          </p:cNvSpPr>
          <p:nvPr/>
        </p:nvSpPr>
        <p:spPr bwMode="auto">
          <a:xfrm rot="5751000" flipH="1">
            <a:off x="1082676" y="4038600"/>
            <a:ext cx="284162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3" name="Freeform 13"/>
          <p:cNvSpPr>
            <a:spLocks/>
          </p:cNvSpPr>
          <p:nvPr/>
        </p:nvSpPr>
        <p:spPr bwMode="auto">
          <a:xfrm rot="5751000" flipH="1">
            <a:off x="1082676" y="3390900"/>
            <a:ext cx="284162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4" name="Freeform 13"/>
          <p:cNvSpPr>
            <a:spLocks/>
          </p:cNvSpPr>
          <p:nvPr/>
        </p:nvSpPr>
        <p:spPr bwMode="auto">
          <a:xfrm rot="5751000" flipH="1">
            <a:off x="1082675" y="5262563"/>
            <a:ext cx="284163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3" descr="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1412875"/>
            <a:ext cx="7315200" cy="715963"/>
          </a:xfrm>
        </p:spPr>
        <p:txBody>
          <a:bodyPr>
            <a:normAutofit/>
          </a:bodyPr>
          <a:lstStyle/>
          <a:p>
            <a:r>
              <a:rPr lang="bg-BG" sz="2800" b="1">
                <a:solidFill>
                  <a:srgbClr val="336600"/>
                </a:solidFill>
                <a:latin typeface="Times New Roman" charset="0"/>
              </a:rPr>
              <a:t>НАСОКИ ЗА ОЦЕНКА И ЛЕЧЕНИЕ</a:t>
            </a:r>
            <a:r>
              <a:rPr lang="en-US" sz="2800" b="1">
                <a:solidFill>
                  <a:srgbClr val="336600"/>
                </a:solidFill>
                <a:latin typeface="Times New Roman" charset="0"/>
              </a:rPr>
              <a:t/>
            </a:r>
            <a:br>
              <a:rPr lang="en-US" sz="2800" b="1">
                <a:solidFill>
                  <a:srgbClr val="336600"/>
                </a:solidFill>
                <a:latin typeface="Times New Roman" charset="0"/>
              </a:rPr>
            </a:br>
            <a:endParaRPr lang="ru-RU" sz="2800" b="1">
              <a:solidFill>
                <a:srgbClr val="336600"/>
              </a:solidFill>
              <a:latin typeface="Times New Roman" charset="0"/>
            </a:endParaRP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2895600" y="28733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611188" y="2276475"/>
            <a:ext cx="7777162" cy="3527425"/>
          </a:xfrm>
          <a:custGeom>
            <a:avLst/>
            <a:gdLst>
              <a:gd name="T0" fmla="*/ 1890000 w 3780000"/>
              <a:gd name="T1" fmla="*/ 0 h 2237400"/>
              <a:gd name="T2" fmla="*/ 3780000 w 3780000"/>
              <a:gd name="T3" fmla="*/ 1118700 h 2237400"/>
              <a:gd name="T4" fmla="*/ 1890000 w 3780000"/>
              <a:gd name="T5" fmla="*/ 2237400 h 2237400"/>
              <a:gd name="T6" fmla="*/ 0 w 3780000"/>
              <a:gd name="T7" fmla="*/ 1118700 h 22374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83221 w 3780000"/>
              <a:gd name="T13" fmla="*/ 83221 h 2237400"/>
              <a:gd name="T14" fmla="*/ 3696779 w 3780000"/>
              <a:gd name="T15" fmla="*/ 2154179 h 22374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780000" h="2237400">
                <a:moveTo>
                  <a:pt x="284129" y="0"/>
                </a:moveTo>
                <a:lnTo>
                  <a:pt x="284129" y="-1"/>
                </a:lnTo>
                <a:cubicBezTo>
                  <a:pt x="127208" y="-1"/>
                  <a:pt x="-1" y="127208"/>
                  <a:pt x="-1" y="284128"/>
                </a:cubicBezTo>
                <a:lnTo>
                  <a:pt x="0" y="1953271"/>
                </a:lnTo>
                <a:lnTo>
                  <a:pt x="-1" y="1953270"/>
                </a:lnTo>
                <a:cubicBezTo>
                  <a:pt x="-1" y="2110191"/>
                  <a:pt x="127208" y="2237400"/>
                  <a:pt x="284128" y="2237400"/>
                </a:cubicBezTo>
                <a:lnTo>
                  <a:pt x="3495871" y="2237400"/>
                </a:lnTo>
                <a:lnTo>
                  <a:pt x="3495871" y="2237399"/>
                </a:lnTo>
                <a:cubicBezTo>
                  <a:pt x="3652791" y="2237399"/>
                  <a:pt x="3780000" y="2110191"/>
                  <a:pt x="3780000" y="1953271"/>
                </a:cubicBezTo>
                <a:lnTo>
                  <a:pt x="3780000" y="284129"/>
                </a:lnTo>
                <a:cubicBezTo>
                  <a:pt x="3780000" y="127208"/>
                  <a:pt x="3652791" y="0"/>
                  <a:pt x="3495871" y="0"/>
                </a:cubicBezTo>
                <a:lnTo>
                  <a:pt x="284129" y="0"/>
                </a:lnTo>
                <a:close/>
              </a:path>
            </a:pathLst>
          </a:custGeom>
          <a:gradFill rotWithShape="1">
            <a:gsLst>
              <a:gs pos="0">
                <a:srgbClr val="9900CC">
                  <a:gamma/>
                  <a:shade val="46275"/>
                  <a:invGamma/>
                </a:srgbClr>
              </a:gs>
              <a:gs pos="5000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pPr marL="742950" lvl="1" indent="-285750"/>
            <a:r>
              <a:rPr lang="bg-BG" sz="2000" b="1" i="1">
                <a:solidFill>
                  <a:schemeClr val="bg1"/>
                </a:solidFill>
                <a:latin typeface="Times New Roman" charset="0"/>
              </a:rPr>
              <a:t>Интервенции за облекчаване на умората въз основа на </a:t>
            </a:r>
          </a:p>
          <a:p>
            <a:pPr marL="742950" lvl="1" indent="-285750"/>
            <a:r>
              <a:rPr lang="bg-BG" sz="2000" b="1" i="1">
                <a:solidFill>
                  <a:schemeClr val="bg1"/>
                </a:solidFill>
                <a:latin typeface="Times New Roman" charset="0"/>
              </a:rPr>
              <a:t>клиничния статус</a:t>
            </a:r>
            <a:r>
              <a:rPr lang="bg-BG" sz="2000">
                <a:solidFill>
                  <a:schemeClr val="bg1"/>
                </a:solidFill>
                <a:latin typeface="Times New Roman" charset="0"/>
              </a:rPr>
              <a:t> :</a:t>
            </a:r>
          </a:p>
          <a:p>
            <a:pPr marL="742950" lvl="1" indent="-285750"/>
            <a:endParaRPr lang="bg-BG" sz="2000" b="1" i="1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sz="2000" b="1">
                <a:solidFill>
                  <a:schemeClr val="bg1"/>
                </a:solidFill>
                <a:latin typeface="Times New Roman" charset="0"/>
              </a:rPr>
              <a:t>Нефармакологична</a:t>
            </a:r>
          </a:p>
          <a:p>
            <a:pPr marL="742950" lvl="1" indent="-285750"/>
            <a:endParaRPr lang="bg-BG" sz="2000" b="1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sz="2000" b="1">
                <a:solidFill>
                  <a:schemeClr val="bg1"/>
                </a:solidFill>
                <a:latin typeface="Times New Roman" charset="0"/>
              </a:rPr>
              <a:t>Фармакологична</a:t>
            </a:r>
            <a:r>
              <a:rPr lang="bg-BG" sz="2000">
                <a:solidFill>
                  <a:schemeClr val="bg1"/>
                </a:solidFill>
                <a:latin typeface="Times New Roman" charset="0"/>
              </a:rPr>
              <a:t> </a:t>
            </a:r>
          </a:p>
          <a:p>
            <a:pPr marL="742950" lvl="1" indent="-285750"/>
            <a:endParaRPr lang="bg-BG" sz="2000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sz="2000" b="1">
                <a:solidFill>
                  <a:schemeClr val="bg1"/>
                </a:solidFill>
                <a:latin typeface="Times New Roman" charset="0"/>
              </a:rPr>
              <a:t>Комбиниран подход</a:t>
            </a:r>
          </a:p>
          <a:p>
            <a:pPr marL="742950" lvl="1" indent="-285750"/>
            <a:endParaRPr lang="bg-BG" sz="2000" b="1">
              <a:solidFill>
                <a:schemeClr val="bg1"/>
              </a:solidFill>
              <a:latin typeface="Times New Roman" charset="0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rot="20460534" flipH="1">
            <a:off x="55563" y="2036763"/>
            <a:ext cx="1374775" cy="1116012"/>
          </a:xfrm>
          <a:custGeom>
            <a:avLst/>
            <a:gdLst>
              <a:gd name="T0" fmla="*/ 950040 w 735"/>
              <a:gd name="T1" fmla="*/ 0 h 532"/>
              <a:gd name="T2" fmla="*/ 1900080 w 735"/>
              <a:gd name="T3" fmla="*/ 688320 h 532"/>
              <a:gd name="T4" fmla="*/ 950040 w 735"/>
              <a:gd name="T5" fmla="*/ 1376640 h 532"/>
              <a:gd name="T6" fmla="*/ 0 w 735"/>
              <a:gd name="T7" fmla="*/ 688320 h 532"/>
              <a:gd name="T8" fmla="*/ 17694720 60000 65536"/>
              <a:gd name="T9" fmla="*/ 0 60000 65536"/>
              <a:gd name="T10" fmla="*/ 5898240 60000 65536"/>
              <a:gd name="T11" fmla="*/ 1179648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35" h="532">
                <a:moveTo>
                  <a:pt x="0" y="0"/>
                </a:moveTo>
                <a:cubicBezTo>
                  <a:pt x="0" y="0"/>
                  <a:pt x="85" y="216"/>
                  <a:pt x="382" y="202"/>
                </a:cubicBezTo>
                <a:cubicBezTo>
                  <a:pt x="479" y="202"/>
                  <a:pt x="577" y="202"/>
                  <a:pt x="577" y="202"/>
                </a:cubicBezTo>
                <a:cubicBezTo>
                  <a:pt x="577" y="202"/>
                  <a:pt x="639" y="201"/>
                  <a:pt x="637" y="249"/>
                </a:cubicBezTo>
                <a:cubicBezTo>
                  <a:pt x="638" y="325"/>
                  <a:pt x="639" y="402"/>
                  <a:pt x="639" y="402"/>
                </a:cubicBezTo>
                <a:lnTo>
                  <a:pt x="598" y="400"/>
                </a:lnTo>
                <a:lnTo>
                  <a:pt x="669" y="532"/>
                </a:lnTo>
                <a:lnTo>
                  <a:pt x="735" y="402"/>
                </a:lnTo>
                <a:lnTo>
                  <a:pt x="696" y="402"/>
                </a:lnTo>
                <a:cubicBezTo>
                  <a:pt x="696" y="402"/>
                  <a:pt x="695" y="314"/>
                  <a:pt x="694" y="226"/>
                </a:cubicBezTo>
                <a:cubicBezTo>
                  <a:pt x="687" y="160"/>
                  <a:pt x="616" y="150"/>
                  <a:pt x="616" y="150"/>
                </a:cubicBezTo>
                <a:cubicBezTo>
                  <a:pt x="556" y="137"/>
                  <a:pt x="473" y="153"/>
                  <a:pt x="335" y="149"/>
                </a:cubicBezTo>
                <a:cubicBezTo>
                  <a:pt x="110" y="126"/>
                  <a:pt x="69" y="0"/>
                  <a:pt x="69" y="0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808080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592138" y="589756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sz="2400">
              <a:latin typeface="Times New Roman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 rot="5751000" flipH="1">
            <a:off x="938213" y="4254500"/>
            <a:ext cx="284162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" name="Freeform 13"/>
          <p:cNvSpPr>
            <a:spLocks/>
          </p:cNvSpPr>
          <p:nvPr/>
        </p:nvSpPr>
        <p:spPr bwMode="auto">
          <a:xfrm rot="5751000" flipH="1">
            <a:off x="938212" y="3678238"/>
            <a:ext cx="284163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3" name="Freeform 13"/>
          <p:cNvSpPr>
            <a:spLocks/>
          </p:cNvSpPr>
          <p:nvPr/>
        </p:nvSpPr>
        <p:spPr bwMode="auto">
          <a:xfrm rot="5751000" flipH="1">
            <a:off x="938213" y="4902200"/>
            <a:ext cx="284162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3" descr="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1412875"/>
            <a:ext cx="7315200" cy="715963"/>
          </a:xfrm>
        </p:spPr>
        <p:txBody>
          <a:bodyPr>
            <a:normAutofit/>
          </a:bodyPr>
          <a:lstStyle/>
          <a:p>
            <a:r>
              <a:rPr lang="bg-BG" sz="2800" b="1">
                <a:solidFill>
                  <a:srgbClr val="336600"/>
                </a:solidFill>
                <a:latin typeface="Times New Roman" charset="0"/>
              </a:rPr>
              <a:t>НАСОКИ ЗА ОЦЕНКА И ЛЕЧЕНИЕ</a:t>
            </a:r>
            <a:r>
              <a:rPr lang="en-US" sz="2800" b="1">
                <a:solidFill>
                  <a:srgbClr val="336600"/>
                </a:solidFill>
                <a:latin typeface="Times New Roman" charset="0"/>
              </a:rPr>
              <a:t/>
            </a:r>
            <a:br>
              <a:rPr lang="en-US" sz="2800" b="1">
                <a:solidFill>
                  <a:srgbClr val="336600"/>
                </a:solidFill>
                <a:latin typeface="Times New Roman" charset="0"/>
              </a:rPr>
            </a:br>
            <a:endParaRPr lang="ru-RU" sz="2800" b="1">
              <a:solidFill>
                <a:srgbClr val="336600"/>
              </a:solidFill>
              <a:latin typeface="Times New Roman" charset="0"/>
            </a:endParaRP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2895600" y="28733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971550" y="1989138"/>
            <a:ext cx="7345363" cy="4464050"/>
          </a:xfrm>
          <a:custGeom>
            <a:avLst/>
            <a:gdLst>
              <a:gd name="T0" fmla="*/ 1890000 w 3780000"/>
              <a:gd name="T1" fmla="*/ 0 h 2237400"/>
              <a:gd name="T2" fmla="*/ 3780000 w 3780000"/>
              <a:gd name="T3" fmla="*/ 1118700 h 2237400"/>
              <a:gd name="T4" fmla="*/ 1890000 w 3780000"/>
              <a:gd name="T5" fmla="*/ 2237400 h 2237400"/>
              <a:gd name="T6" fmla="*/ 0 w 3780000"/>
              <a:gd name="T7" fmla="*/ 1118700 h 22374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83221 w 3780000"/>
              <a:gd name="T13" fmla="*/ 83221 h 2237400"/>
              <a:gd name="T14" fmla="*/ 3696779 w 3780000"/>
              <a:gd name="T15" fmla="*/ 2154179 h 22374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780000" h="2237400">
                <a:moveTo>
                  <a:pt x="284129" y="0"/>
                </a:moveTo>
                <a:lnTo>
                  <a:pt x="284129" y="-1"/>
                </a:lnTo>
                <a:cubicBezTo>
                  <a:pt x="127208" y="-1"/>
                  <a:pt x="-1" y="127208"/>
                  <a:pt x="-1" y="284128"/>
                </a:cubicBezTo>
                <a:lnTo>
                  <a:pt x="0" y="1953271"/>
                </a:lnTo>
                <a:lnTo>
                  <a:pt x="-1" y="1953270"/>
                </a:lnTo>
                <a:cubicBezTo>
                  <a:pt x="-1" y="2110191"/>
                  <a:pt x="127208" y="2237400"/>
                  <a:pt x="284128" y="2237400"/>
                </a:cubicBezTo>
                <a:lnTo>
                  <a:pt x="3495871" y="2237400"/>
                </a:lnTo>
                <a:lnTo>
                  <a:pt x="3495871" y="2237399"/>
                </a:lnTo>
                <a:cubicBezTo>
                  <a:pt x="3652791" y="2237399"/>
                  <a:pt x="3780000" y="2110191"/>
                  <a:pt x="3780000" y="1953271"/>
                </a:cubicBezTo>
                <a:lnTo>
                  <a:pt x="3780000" y="284129"/>
                </a:lnTo>
                <a:cubicBezTo>
                  <a:pt x="3780000" y="127208"/>
                  <a:pt x="3652791" y="0"/>
                  <a:pt x="3495871" y="0"/>
                </a:cubicBezTo>
                <a:lnTo>
                  <a:pt x="284129" y="0"/>
                </a:lnTo>
                <a:close/>
              </a:path>
            </a:pathLst>
          </a:custGeom>
          <a:gradFill rotWithShape="1">
            <a:gsLst>
              <a:gs pos="0">
                <a:srgbClr val="9900CC">
                  <a:gamma/>
                  <a:shade val="46275"/>
                  <a:invGamma/>
                </a:srgbClr>
              </a:gs>
              <a:gs pos="5000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pPr marL="742950" lvl="1" indent="-285750"/>
            <a:r>
              <a:rPr lang="bg-BG" sz="2000" b="1">
                <a:solidFill>
                  <a:schemeClr val="bg1"/>
                </a:solidFill>
                <a:latin typeface="Times New Roman" charset="0"/>
              </a:rPr>
              <a:t>Нефармакологичното лечение на умората е от полза </a:t>
            </a:r>
          </a:p>
          <a:p>
            <a:pPr marL="742950" lvl="1" indent="-285750"/>
            <a:r>
              <a:rPr lang="bg-BG" sz="2000" b="1">
                <a:solidFill>
                  <a:schemeClr val="bg1"/>
                </a:solidFill>
                <a:latin typeface="Times New Roman" charset="0"/>
              </a:rPr>
              <a:t>при пациенти с рак.</a:t>
            </a:r>
            <a:r>
              <a:rPr lang="bg-BG" b="1">
                <a:solidFill>
                  <a:schemeClr val="bg1"/>
                </a:solidFill>
                <a:latin typeface="Times New Roman" charset="0"/>
              </a:rPr>
              <a:t> </a:t>
            </a:r>
          </a:p>
          <a:p>
            <a:pPr marL="742950" lvl="1" indent="-285750"/>
            <a:endParaRPr lang="bg-BG" sz="1600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sz="1600">
                <a:solidFill>
                  <a:schemeClr val="bg1"/>
                </a:solidFill>
                <a:latin typeface="Times New Roman" charset="0"/>
              </a:rPr>
              <a:t>Мета - анализ, включващ 113 проучвания и 11 525 пациенти - </a:t>
            </a:r>
            <a:endParaRPr lang="bg-BG" sz="2000" b="1" u="sng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sz="2000" b="1" u="sng">
                <a:solidFill>
                  <a:schemeClr val="bg1"/>
                </a:solidFill>
                <a:latin typeface="Times New Roman" charset="0"/>
              </a:rPr>
              <a:t>нефармакологичните интервенции, особено упражненията</a:t>
            </a:r>
            <a:r>
              <a:rPr lang="bg-BG" sz="1600">
                <a:solidFill>
                  <a:schemeClr val="bg1"/>
                </a:solidFill>
                <a:latin typeface="Times New Roman" charset="0"/>
              </a:rPr>
              <a:t>  </a:t>
            </a:r>
          </a:p>
          <a:p>
            <a:pPr marL="742950" lvl="1" indent="-285750"/>
            <a:r>
              <a:rPr lang="bg-BG" sz="1600">
                <a:solidFill>
                  <a:schemeClr val="bg1"/>
                </a:solidFill>
                <a:latin typeface="Times New Roman" charset="0"/>
              </a:rPr>
              <a:t>(размер на претегления ефект (WES), 0.30; 95% CI, 0.25-0.36;P&lt;.001)</a:t>
            </a:r>
          </a:p>
          <a:p>
            <a:pPr marL="742950" lvl="1" indent="-285750"/>
            <a:r>
              <a:rPr lang="bg-BG" sz="1600">
                <a:solidFill>
                  <a:schemeClr val="bg1"/>
                </a:solidFill>
                <a:latin typeface="Times New Roman" charset="0"/>
              </a:rPr>
              <a:t> </a:t>
            </a:r>
            <a:r>
              <a:rPr lang="bg-BG" sz="2000" b="1" u="sng">
                <a:solidFill>
                  <a:schemeClr val="bg1"/>
                </a:solidFill>
                <a:latin typeface="Times New Roman" charset="0"/>
              </a:rPr>
              <a:t>и психологичните интервенции</a:t>
            </a:r>
            <a:r>
              <a:rPr lang="bg-BG" sz="1600">
                <a:solidFill>
                  <a:schemeClr val="bg1"/>
                </a:solidFill>
                <a:latin typeface="Times New Roman" charset="0"/>
              </a:rPr>
              <a:t> (WES, 0.27; 95% CI, 0.21-0,33;P&lt;.001),</a:t>
            </a:r>
          </a:p>
          <a:p>
            <a:pPr marL="742950" lvl="1" indent="-285750"/>
            <a:r>
              <a:rPr lang="bg-BG" sz="1600">
                <a:solidFill>
                  <a:schemeClr val="bg1"/>
                </a:solidFill>
                <a:latin typeface="Times New Roman" charset="0"/>
              </a:rPr>
              <a:t> </a:t>
            </a:r>
            <a:r>
              <a:rPr lang="bg-BG" sz="2000" b="1" u="sng">
                <a:solidFill>
                  <a:schemeClr val="bg1"/>
                </a:solidFill>
                <a:latin typeface="Times New Roman" charset="0"/>
              </a:rPr>
              <a:t>значително подобряват CRF, докато </a:t>
            </a:r>
          </a:p>
          <a:p>
            <a:pPr marL="742950" lvl="1" indent="-285750"/>
            <a:r>
              <a:rPr lang="bg-BG" sz="2000" b="1" u="sng">
                <a:solidFill>
                  <a:schemeClr val="bg1"/>
                </a:solidFill>
                <a:latin typeface="Times New Roman" charset="0"/>
              </a:rPr>
              <a:t> фармакологичните интервенции  не подобряват в такава </a:t>
            </a:r>
          </a:p>
          <a:p>
            <a:pPr marL="742950" lvl="1" indent="-285750"/>
            <a:r>
              <a:rPr lang="bg-BG" sz="2000" b="1" u="sng">
                <a:solidFill>
                  <a:schemeClr val="bg1"/>
                </a:solidFill>
                <a:latin typeface="Times New Roman" charset="0"/>
              </a:rPr>
              <a:t>степен CRF</a:t>
            </a:r>
            <a:r>
              <a:rPr lang="bg-BG" sz="1600">
                <a:solidFill>
                  <a:schemeClr val="bg1"/>
                </a:solidFill>
                <a:latin typeface="Times New Roman" charset="0"/>
              </a:rPr>
              <a:t> (WES,0.09,95% CI,0.00-0.19;P= 0,05)</a:t>
            </a:r>
            <a:r>
              <a:rPr lang="bg-BG" sz="1600">
                <a:solidFill>
                  <a:schemeClr val="bg1"/>
                </a:solidFill>
              </a:rPr>
              <a:t> </a:t>
            </a:r>
            <a:br>
              <a:rPr lang="bg-BG" sz="1600">
                <a:solidFill>
                  <a:schemeClr val="bg1"/>
                </a:solidFill>
              </a:rPr>
            </a:br>
            <a:endParaRPr lang="bg-BG" sz="1600">
              <a:solidFill>
                <a:schemeClr val="bg1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rot="20460534" flipH="1">
            <a:off x="55563" y="2036763"/>
            <a:ext cx="1374775" cy="1116012"/>
          </a:xfrm>
          <a:custGeom>
            <a:avLst/>
            <a:gdLst>
              <a:gd name="T0" fmla="*/ 950040 w 735"/>
              <a:gd name="T1" fmla="*/ 0 h 532"/>
              <a:gd name="T2" fmla="*/ 1900080 w 735"/>
              <a:gd name="T3" fmla="*/ 688320 h 532"/>
              <a:gd name="T4" fmla="*/ 950040 w 735"/>
              <a:gd name="T5" fmla="*/ 1376640 h 532"/>
              <a:gd name="T6" fmla="*/ 0 w 735"/>
              <a:gd name="T7" fmla="*/ 688320 h 532"/>
              <a:gd name="T8" fmla="*/ 17694720 60000 65536"/>
              <a:gd name="T9" fmla="*/ 0 60000 65536"/>
              <a:gd name="T10" fmla="*/ 5898240 60000 65536"/>
              <a:gd name="T11" fmla="*/ 1179648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35" h="532">
                <a:moveTo>
                  <a:pt x="0" y="0"/>
                </a:moveTo>
                <a:cubicBezTo>
                  <a:pt x="0" y="0"/>
                  <a:pt x="85" y="216"/>
                  <a:pt x="382" y="202"/>
                </a:cubicBezTo>
                <a:cubicBezTo>
                  <a:pt x="479" y="202"/>
                  <a:pt x="577" y="202"/>
                  <a:pt x="577" y="202"/>
                </a:cubicBezTo>
                <a:cubicBezTo>
                  <a:pt x="577" y="202"/>
                  <a:pt x="639" y="201"/>
                  <a:pt x="637" y="249"/>
                </a:cubicBezTo>
                <a:cubicBezTo>
                  <a:pt x="638" y="325"/>
                  <a:pt x="639" y="402"/>
                  <a:pt x="639" y="402"/>
                </a:cubicBezTo>
                <a:lnTo>
                  <a:pt x="598" y="400"/>
                </a:lnTo>
                <a:lnTo>
                  <a:pt x="669" y="532"/>
                </a:lnTo>
                <a:lnTo>
                  <a:pt x="735" y="402"/>
                </a:lnTo>
                <a:lnTo>
                  <a:pt x="696" y="402"/>
                </a:lnTo>
                <a:cubicBezTo>
                  <a:pt x="696" y="402"/>
                  <a:pt x="695" y="314"/>
                  <a:pt x="694" y="226"/>
                </a:cubicBezTo>
                <a:cubicBezTo>
                  <a:pt x="687" y="160"/>
                  <a:pt x="616" y="150"/>
                  <a:pt x="616" y="150"/>
                </a:cubicBezTo>
                <a:cubicBezTo>
                  <a:pt x="556" y="137"/>
                  <a:pt x="473" y="153"/>
                  <a:pt x="335" y="149"/>
                </a:cubicBezTo>
                <a:cubicBezTo>
                  <a:pt x="110" y="126"/>
                  <a:pt x="69" y="0"/>
                  <a:pt x="69" y="0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808080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592138" y="589756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sz="2400">
              <a:latin typeface="Times New Roman" charset="0"/>
            </a:endParaRPr>
          </a:p>
        </p:txBody>
      </p:sp>
      <p:sp>
        <p:nvSpPr>
          <p:cNvPr id="49164" name="WordArt 12"/>
          <p:cNvSpPr>
            <a:spLocks noChangeArrowheads="1" noChangeShapeType="1" noTextEdit="1"/>
          </p:cNvSpPr>
          <p:nvPr/>
        </p:nvSpPr>
        <p:spPr bwMode="auto">
          <a:xfrm>
            <a:off x="539750" y="2636838"/>
            <a:ext cx="296863" cy="792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mr-IN" sz="3600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3300">
                    <a:alpha val="50000"/>
                  </a:srgbClr>
                </a:solidFill>
                <a:effectLst>
                  <a:outerShdw blurRad="63500" dist="46662" dir="2115817" algn="ctr" rotWithShape="0">
                    <a:srgbClr val="9999FF">
                      <a:alpha val="74998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!</a:t>
            </a:r>
            <a:endParaRPr lang="en-US" sz="3600" kern="1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FF3300">
                  <a:alpha val="50000"/>
                </a:srgbClr>
              </a:solidFill>
              <a:effectLst>
                <a:outerShdw blurRad="63500" dist="46662" dir="2115817" algn="ctr" rotWithShape="0">
                  <a:srgbClr val="9999FF">
                    <a:alpha val="74998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3" descr="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1412875"/>
            <a:ext cx="7315200" cy="715963"/>
          </a:xfrm>
        </p:spPr>
        <p:txBody>
          <a:bodyPr>
            <a:normAutofit/>
          </a:bodyPr>
          <a:lstStyle/>
          <a:p>
            <a:r>
              <a:rPr lang="bg-BG" sz="2800" b="1">
                <a:solidFill>
                  <a:srgbClr val="336600"/>
                </a:solidFill>
                <a:latin typeface="Times New Roman" charset="0"/>
              </a:rPr>
              <a:t>НАСОКИ ЗА ОЦЕНКА И ЛЕЧЕНИЕ</a:t>
            </a:r>
            <a:r>
              <a:rPr lang="en-US" sz="2800" b="1">
                <a:solidFill>
                  <a:srgbClr val="336600"/>
                </a:solidFill>
                <a:latin typeface="Times New Roman" charset="0"/>
              </a:rPr>
              <a:t/>
            </a:r>
            <a:br>
              <a:rPr lang="en-US" sz="2800" b="1">
                <a:solidFill>
                  <a:srgbClr val="336600"/>
                </a:solidFill>
                <a:latin typeface="Times New Roman" charset="0"/>
              </a:rPr>
            </a:br>
            <a:endParaRPr lang="ru-RU" sz="2800" b="1">
              <a:solidFill>
                <a:srgbClr val="336600"/>
              </a:solidFill>
              <a:latin typeface="Times New Roman" charset="0"/>
            </a:endParaRP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2895600" y="28733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611188" y="2276475"/>
            <a:ext cx="7777162" cy="3527425"/>
          </a:xfrm>
          <a:custGeom>
            <a:avLst/>
            <a:gdLst>
              <a:gd name="T0" fmla="*/ 1890000 w 3780000"/>
              <a:gd name="T1" fmla="*/ 0 h 2237400"/>
              <a:gd name="T2" fmla="*/ 3780000 w 3780000"/>
              <a:gd name="T3" fmla="*/ 1118700 h 2237400"/>
              <a:gd name="T4" fmla="*/ 1890000 w 3780000"/>
              <a:gd name="T5" fmla="*/ 2237400 h 2237400"/>
              <a:gd name="T6" fmla="*/ 0 w 3780000"/>
              <a:gd name="T7" fmla="*/ 1118700 h 22374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83221 w 3780000"/>
              <a:gd name="T13" fmla="*/ 83221 h 2237400"/>
              <a:gd name="T14" fmla="*/ 3696779 w 3780000"/>
              <a:gd name="T15" fmla="*/ 2154179 h 22374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780000" h="2237400">
                <a:moveTo>
                  <a:pt x="284129" y="0"/>
                </a:moveTo>
                <a:lnTo>
                  <a:pt x="284129" y="-1"/>
                </a:lnTo>
                <a:cubicBezTo>
                  <a:pt x="127208" y="-1"/>
                  <a:pt x="-1" y="127208"/>
                  <a:pt x="-1" y="284128"/>
                </a:cubicBezTo>
                <a:lnTo>
                  <a:pt x="0" y="1953271"/>
                </a:lnTo>
                <a:lnTo>
                  <a:pt x="-1" y="1953270"/>
                </a:lnTo>
                <a:cubicBezTo>
                  <a:pt x="-1" y="2110191"/>
                  <a:pt x="127208" y="2237400"/>
                  <a:pt x="284128" y="2237400"/>
                </a:cubicBezTo>
                <a:lnTo>
                  <a:pt x="3495871" y="2237400"/>
                </a:lnTo>
                <a:lnTo>
                  <a:pt x="3495871" y="2237399"/>
                </a:lnTo>
                <a:cubicBezTo>
                  <a:pt x="3652791" y="2237399"/>
                  <a:pt x="3780000" y="2110191"/>
                  <a:pt x="3780000" y="1953271"/>
                </a:cubicBezTo>
                <a:lnTo>
                  <a:pt x="3780000" y="284129"/>
                </a:lnTo>
                <a:cubicBezTo>
                  <a:pt x="3780000" y="127208"/>
                  <a:pt x="3652791" y="0"/>
                  <a:pt x="3495871" y="0"/>
                </a:cubicBezTo>
                <a:lnTo>
                  <a:pt x="284129" y="0"/>
                </a:lnTo>
                <a:close/>
              </a:path>
            </a:pathLst>
          </a:custGeom>
          <a:gradFill rotWithShape="1">
            <a:gsLst>
              <a:gs pos="0">
                <a:srgbClr val="9900CC">
                  <a:gamma/>
                  <a:shade val="46275"/>
                  <a:invGamma/>
                </a:srgbClr>
              </a:gs>
              <a:gs pos="5000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pPr marL="742950" lvl="1" indent="-285750"/>
            <a:r>
              <a:rPr lang="bg-BG" sz="2400" b="1">
                <a:solidFill>
                  <a:schemeClr val="bg1"/>
                </a:solidFill>
                <a:latin typeface="Times New Roman" charset="0"/>
              </a:rPr>
              <a:t>Нефармакологични интервенции</a:t>
            </a:r>
          </a:p>
          <a:p>
            <a:pPr marL="742950" lvl="1" indent="-285750"/>
            <a:endParaRPr lang="bg-BG" sz="2000" b="1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sz="2000" b="1">
                <a:solidFill>
                  <a:schemeClr val="bg1"/>
                </a:solidFill>
                <a:latin typeface="Times New Roman" charset="0"/>
              </a:rPr>
              <a:t>физически упражнения</a:t>
            </a:r>
          </a:p>
          <a:p>
            <a:pPr marL="742950" lvl="1" indent="-285750"/>
            <a:endParaRPr lang="bg-BG" sz="2000" b="1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sz="2000" b="1">
                <a:solidFill>
                  <a:schemeClr val="bg1"/>
                </a:solidFill>
                <a:latin typeface="Times New Roman" charset="0"/>
              </a:rPr>
              <a:t>психо-социални интервенции</a:t>
            </a:r>
          </a:p>
          <a:p>
            <a:pPr marL="742950" lvl="1" indent="-285750"/>
            <a:endParaRPr lang="bg-BG" sz="2000" b="1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sz="2000" b="1">
                <a:solidFill>
                  <a:schemeClr val="bg1"/>
                </a:solidFill>
                <a:latin typeface="Times New Roman" charset="0"/>
              </a:rPr>
              <a:t>хранителна консултация</a:t>
            </a:r>
          </a:p>
          <a:p>
            <a:pPr marL="742950" lvl="1" indent="-285750"/>
            <a:endParaRPr lang="bg-BG" sz="2000" b="1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sz="2000" b="1">
                <a:solidFill>
                  <a:schemeClr val="bg1"/>
                </a:solidFill>
                <a:latin typeface="Times New Roman" charset="0"/>
              </a:rPr>
              <a:t>когнитивно поведенческа терапия за сън </a:t>
            </a:r>
          </a:p>
          <a:p>
            <a:pPr marL="742950" lvl="1" indent="-285750"/>
            <a:endParaRPr lang="bg-BG" sz="2000" b="1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sz="2000" b="1">
                <a:solidFill>
                  <a:schemeClr val="bg1"/>
                </a:solidFill>
                <a:latin typeface="Times New Roman" charset="0"/>
              </a:rPr>
              <a:t>ярко бяла светлинна терапия (BWLT) </a:t>
            </a: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rot="20460534" flipH="1">
            <a:off x="146050" y="2035175"/>
            <a:ext cx="1374775" cy="2016125"/>
          </a:xfrm>
          <a:custGeom>
            <a:avLst/>
            <a:gdLst>
              <a:gd name="T0" fmla="*/ 950040 w 735"/>
              <a:gd name="T1" fmla="*/ 0 h 532"/>
              <a:gd name="T2" fmla="*/ 1900080 w 735"/>
              <a:gd name="T3" fmla="*/ 688320 h 532"/>
              <a:gd name="T4" fmla="*/ 950040 w 735"/>
              <a:gd name="T5" fmla="*/ 1376640 h 532"/>
              <a:gd name="T6" fmla="*/ 0 w 735"/>
              <a:gd name="T7" fmla="*/ 688320 h 532"/>
              <a:gd name="T8" fmla="*/ 17694720 60000 65536"/>
              <a:gd name="T9" fmla="*/ 0 60000 65536"/>
              <a:gd name="T10" fmla="*/ 5898240 60000 65536"/>
              <a:gd name="T11" fmla="*/ 1179648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35" h="532">
                <a:moveTo>
                  <a:pt x="0" y="0"/>
                </a:moveTo>
                <a:cubicBezTo>
                  <a:pt x="0" y="0"/>
                  <a:pt x="85" y="216"/>
                  <a:pt x="382" y="202"/>
                </a:cubicBezTo>
                <a:cubicBezTo>
                  <a:pt x="479" y="202"/>
                  <a:pt x="577" y="202"/>
                  <a:pt x="577" y="202"/>
                </a:cubicBezTo>
                <a:cubicBezTo>
                  <a:pt x="577" y="202"/>
                  <a:pt x="639" y="201"/>
                  <a:pt x="637" y="249"/>
                </a:cubicBezTo>
                <a:cubicBezTo>
                  <a:pt x="638" y="325"/>
                  <a:pt x="639" y="402"/>
                  <a:pt x="639" y="402"/>
                </a:cubicBezTo>
                <a:lnTo>
                  <a:pt x="598" y="400"/>
                </a:lnTo>
                <a:lnTo>
                  <a:pt x="669" y="532"/>
                </a:lnTo>
                <a:lnTo>
                  <a:pt x="735" y="402"/>
                </a:lnTo>
                <a:lnTo>
                  <a:pt x="696" y="402"/>
                </a:lnTo>
                <a:cubicBezTo>
                  <a:pt x="696" y="402"/>
                  <a:pt x="695" y="314"/>
                  <a:pt x="694" y="226"/>
                </a:cubicBezTo>
                <a:cubicBezTo>
                  <a:pt x="687" y="160"/>
                  <a:pt x="616" y="150"/>
                  <a:pt x="616" y="150"/>
                </a:cubicBezTo>
                <a:cubicBezTo>
                  <a:pt x="556" y="137"/>
                  <a:pt x="473" y="153"/>
                  <a:pt x="335" y="149"/>
                </a:cubicBezTo>
                <a:cubicBezTo>
                  <a:pt x="110" y="126"/>
                  <a:pt x="69" y="0"/>
                  <a:pt x="69" y="0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808080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592138" y="589756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sz="2400">
              <a:latin typeface="Times New Roman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 rot="5751000" flipH="1">
            <a:off x="866775" y="3678238"/>
            <a:ext cx="284163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" name="Freeform 13"/>
          <p:cNvSpPr>
            <a:spLocks/>
          </p:cNvSpPr>
          <p:nvPr/>
        </p:nvSpPr>
        <p:spPr bwMode="auto">
          <a:xfrm rot="5751000" flipH="1">
            <a:off x="866776" y="3101975"/>
            <a:ext cx="284162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3" name="Freeform 13"/>
          <p:cNvSpPr>
            <a:spLocks/>
          </p:cNvSpPr>
          <p:nvPr/>
        </p:nvSpPr>
        <p:spPr bwMode="auto">
          <a:xfrm rot="5751000" flipH="1">
            <a:off x="866775" y="4325938"/>
            <a:ext cx="284163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4" name="Freeform 13"/>
          <p:cNvSpPr>
            <a:spLocks/>
          </p:cNvSpPr>
          <p:nvPr/>
        </p:nvSpPr>
        <p:spPr bwMode="auto">
          <a:xfrm rot="5751000" flipH="1">
            <a:off x="866776" y="4902200"/>
            <a:ext cx="284162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5" name="Freeform 13"/>
          <p:cNvSpPr>
            <a:spLocks/>
          </p:cNvSpPr>
          <p:nvPr/>
        </p:nvSpPr>
        <p:spPr bwMode="auto">
          <a:xfrm rot="5751000" flipH="1">
            <a:off x="866775" y="5478463"/>
            <a:ext cx="284163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4" descr="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-85725"/>
            <a:ext cx="9296400" cy="694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5" name="Title 1"/>
          <p:cNvSpPr>
            <a:spLocks noGrp="1"/>
          </p:cNvSpPr>
          <p:nvPr>
            <p:ph type="title" idx="4294967295"/>
          </p:nvPr>
        </p:nvSpPr>
        <p:spPr>
          <a:xfrm>
            <a:off x="2555875" y="765175"/>
            <a:ext cx="5257800" cy="639763"/>
          </a:xfrm>
        </p:spPr>
        <p:txBody>
          <a:bodyPr/>
          <a:lstStyle/>
          <a:p>
            <a:r>
              <a:rPr lang="bg-BG" sz="2400" b="1">
                <a:solidFill>
                  <a:srgbClr val="006600"/>
                </a:solidFill>
                <a:latin typeface="Times New Roman" charset="0"/>
              </a:rPr>
              <a:t>СЛУЧВАЛО ЛИ ТИ СИ Е ДА СИ ТОЛКОВА УМОРЕН</a:t>
            </a:r>
          </a:p>
        </p:txBody>
      </p:sp>
      <p:pic>
        <p:nvPicPr>
          <p:cNvPr id="33796" name="Picture 4" descr="image12s"/>
          <p:cNvPicPr>
            <a:picLocks noChangeAspect="1" noChangeArrowheads="1"/>
          </p:cNvPicPr>
          <p:nvPr>
            <p:ph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19700" y="4292600"/>
            <a:ext cx="2962275" cy="1543050"/>
          </a:xfrm>
          <a:ln w="57150" cap="flat">
            <a:solidFill>
              <a:schemeClr val="bg2"/>
            </a:solidFill>
            <a:miter lim="800000"/>
            <a:headEnd/>
            <a:tailEnd/>
          </a:ln>
        </p:spPr>
      </p:pic>
      <p:pic>
        <p:nvPicPr>
          <p:cNvPr id="33797" name="Picture 5" descr="inde9x"/>
          <p:cNvPicPr>
            <a:picLocks noChangeAspect="1" noChangeArrowheads="1"/>
          </p:cNvPicPr>
          <p:nvPr>
            <p:ph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80063" y="1989138"/>
            <a:ext cx="2159000" cy="1223962"/>
          </a:xfrm>
        </p:spPr>
      </p:pic>
      <p:pic>
        <p:nvPicPr>
          <p:cNvPr id="33798" name="Picture 6" descr="ima10e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773238"/>
            <a:ext cx="2466975" cy="1847850"/>
          </a:xfrm>
          <a:prstGeom prst="rect">
            <a:avLst/>
          </a:prstGeom>
          <a:noFill/>
          <a:ln w="5715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1979613" y="4984750"/>
            <a:ext cx="22812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bg-BG" sz="2800" b="1">
                <a:solidFill>
                  <a:srgbClr val="006600"/>
                </a:solidFill>
                <a:latin typeface="Times New Roman" charset="0"/>
              </a:rPr>
              <a:t>Да не можеш</a:t>
            </a:r>
          </a:p>
        </p:txBody>
      </p:sp>
      <p:pic>
        <p:nvPicPr>
          <p:cNvPr id="33800" name="Picture 8" descr="imag7e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2997200"/>
            <a:ext cx="2657475" cy="172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4" descr="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96400" cy="694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763713" y="1844675"/>
            <a:ext cx="7380287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b="1">
                <a:solidFill>
                  <a:srgbClr val="006600"/>
                </a:solidFill>
                <a:latin typeface="Times New Roman" charset="0"/>
              </a:rPr>
              <a:t>Мета-анализ на 27 рандомизирани контролирани проучвания,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b="1">
                <a:solidFill>
                  <a:srgbClr val="006600"/>
                </a:solidFill>
                <a:latin typeface="Times New Roman" charset="0"/>
              </a:rPr>
              <a:t>включващи хематопоетични растежни фактори (14 проучвания),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b="1">
                <a:solidFill>
                  <a:srgbClr val="006600"/>
                </a:solidFill>
                <a:latin typeface="Times New Roman" charset="0"/>
              </a:rPr>
              <a:t>прогестационни стероиди (4 проучвания), метилфенидат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b="1">
                <a:solidFill>
                  <a:srgbClr val="006600"/>
                </a:solidFill>
                <a:latin typeface="Times New Roman" charset="0"/>
              </a:rPr>
              <a:t>(психостимулант, 2 проучвания) и пароксетин (антидепресант)</a:t>
            </a:r>
            <a:r>
              <a:rPr lang="ru-RU" b="1">
                <a:solidFill>
                  <a:srgbClr val="006600"/>
                </a:solidFill>
                <a:latin typeface="Times New Roman" charset="0"/>
              </a:rPr>
              <a:t>: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ru-RU" b="1">
              <a:solidFill>
                <a:srgbClr val="006600"/>
              </a:solidFill>
              <a:latin typeface="Times New Roman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b="1">
                <a:solidFill>
                  <a:srgbClr val="006600"/>
                </a:solidFill>
                <a:latin typeface="Times New Roman" charset="0"/>
              </a:rPr>
              <a:t>     Лечението с хематопоетични средства води до подобрение на умората, в резултат на анемия, причинена от химиотерапия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bg-BG" b="1">
              <a:solidFill>
                <a:srgbClr val="006600"/>
              </a:solidFill>
              <a:latin typeface="Times New Roman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b="1">
                <a:solidFill>
                  <a:srgbClr val="006600"/>
                </a:solidFill>
                <a:latin typeface="Times New Roman" charset="0"/>
              </a:rPr>
              <a:t>    Метилфенидат - води до по-голямо намаляване на умората от плацебо (ефект на ефекта = -0.30), но прогестационалните стероиди и пароксетинът не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bg-BG" b="1">
              <a:solidFill>
                <a:srgbClr val="006600"/>
              </a:solidFill>
              <a:latin typeface="Times New Roman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b="1">
                <a:solidFill>
                  <a:srgbClr val="006600"/>
                </a:solidFill>
                <a:latin typeface="Times New Roman" charset="0"/>
              </a:rPr>
              <a:t>    Сертралин - няма благоприятен ефект върху умората при пациенти с напреднал рак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bg-BG" b="1">
              <a:solidFill>
                <a:srgbClr val="006600"/>
              </a:solidFill>
              <a:latin typeface="Times New Roman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b="1">
                <a:solidFill>
                  <a:srgbClr val="006600"/>
                </a:solidFill>
                <a:latin typeface="Times New Roman" charset="0"/>
              </a:rPr>
              <a:t>     Дексаметазон  - показва значителни подобрения в умората и качеството на живот </a:t>
            </a:r>
            <a:endParaRPr lang="en-US" b="1">
              <a:solidFill>
                <a:srgbClr val="006600"/>
              </a:solidFill>
              <a:latin typeface="Times New Roman" charset="0"/>
            </a:endParaRP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547813" y="476250"/>
            <a:ext cx="7315200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bg-BG" sz="2800" b="1">
                <a:solidFill>
                  <a:srgbClr val="006600"/>
                </a:solidFill>
                <a:latin typeface="Times New Roman" charset="0"/>
              </a:rPr>
              <a:t>НАСОКИ ЗА ОЦЕНКА И ЛЕЧЕНИЕ</a:t>
            </a:r>
            <a:r>
              <a:rPr lang="en-US" sz="2800" b="1">
                <a:solidFill>
                  <a:srgbClr val="336600"/>
                </a:solidFill>
                <a:latin typeface="Times New Roman" charset="0"/>
              </a:rPr>
              <a:t/>
            </a:r>
            <a:br>
              <a:rPr lang="en-US" sz="2800" b="1">
                <a:solidFill>
                  <a:srgbClr val="336600"/>
                </a:solidFill>
                <a:latin typeface="Times New Roman" charset="0"/>
              </a:rPr>
            </a:br>
            <a:endParaRPr lang="ru-RU" sz="2800" b="1">
              <a:solidFill>
                <a:srgbClr val="336600"/>
              </a:solidFill>
              <a:latin typeface="Times New Roman" charset="0"/>
            </a:endParaRP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2124075" y="1052513"/>
            <a:ext cx="6048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</a:pPr>
            <a:r>
              <a:rPr lang="bg-BG" sz="2400" b="1">
                <a:solidFill>
                  <a:srgbClr val="9900CC"/>
                </a:solidFill>
                <a:latin typeface="Times New Roman" charset="0"/>
              </a:rPr>
              <a:t>Фармакологични интервенции</a:t>
            </a: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 rot="5751000" flipH="1">
            <a:off x="1730375" y="3246438"/>
            <a:ext cx="284163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3" name="Freeform 13"/>
          <p:cNvSpPr>
            <a:spLocks/>
          </p:cNvSpPr>
          <p:nvPr/>
        </p:nvSpPr>
        <p:spPr bwMode="auto">
          <a:xfrm rot="5751000" flipH="1">
            <a:off x="1730375" y="3967163"/>
            <a:ext cx="284163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4" name="Freeform 13"/>
          <p:cNvSpPr>
            <a:spLocks/>
          </p:cNvSpPr>
          <p:nvPr/>
        </p:nvSpPr>
        <p:spPr bwMode="auto">
          <a:xfrm rot="5751000" flipH="1">
            <a:off x="1730376" y="4975225"/>
            <a:ext cx="284162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5" name="Freeform 13"/>
          <p:cNvSpPr>
            <a:spLocks/>
          </p:cNvSpPr>
          <p:nvPr/>
        </p:nvSpPr>
        <p:spPr bwMode="auto">
          <a:xfrm rot="5751000" flipH="1">
            <a:off x="1730375" y="5767388"/>
            <a:ext cx="284163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3" descr="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1412875"/>
            <a:ext cx="7315200" cy="715963"/>
          </a:xfrm>
        </p:spPr>
        <p:txBody>
          <a:bodyPr>
            <a:normAutofit/>
          </a:bodyPr>
          <a:lstStyle/>
          <a:p>
            <a:r>
              <a:rPr lang="bg-BG" sz="2800" b="1">
                <a:solidFill>
                  <a:srgbClr val="336600"/>
                </a:solidFill>
                <a:latin typeface="Times New Roman" charset="0"/>
              </a:rPr>
              <a:t>НАСОКИ ЗА ОЦЕНКА И ЛЕЧЕНИЕ</a:t>
            </a:r>
            <a:r>
              <a:rPr lang="en-US" sz="2800" b="1">
                <a:solidFill>
                  <a:srgbClr val="336600"/>
                </a:solidFill>
                <a:latin typeface="Times New Roman" charset="0"/>
              </a:rPr>
              <a:t/>
            </a:r>
            <a:br>
              <a:rPr lang="en-US" sz="2800" b="1">
                <a:solidFill>
                  <a:srgbClr val="336600"/>
                </a:solidFill>
                <a:latin typeface="Times New Roman" charset="0"/>
              </a:rPr>
            </a:br>
            <a:endParaRPr lang="ru-RU" sz="2800" b="1">
              <a:solidFill>
                <a:srgbClr val="336600"/>
              </a:solidFill>
              <a:latin typeface="Times New Roman" charset="0"/>
            </a:endParaRP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2895600" y="28733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611188" y="2276475"/>
            <a:ext cx="7777162" cy="3744913"/>
          </a:xfrm>
          <a:custGeom>
            <a:avLst/>
            <a:gdLst>
              <a:gd name="T0" fmla="*/ 1890000 w 3780000"/>
              <a:gd name="T1" fmla="*/ 0 h 2237400"/>
              <a:gd name="T2" fmla="*/ 3780000 w 3780000"/>
              <a:gd name="T3" fmla="*/ 1118700 h 2237400"/>
              <a:gd name="T4" fmla="*/ 1890000 w 3780000"/>
              <a:gd name="T5" fmla="*/ 2237400 h 2237400"/>
              <a:gd name="T6" fmla="*/ 0 w 3780000"/>
              <a:gd name="T7" fmla="*/ 1118700 h 22374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83221 w 3780000"/>
              <a:gd name="T13" fmla="*/ 83221 h 2237400"/>
              <a:gd name="T14" fmla="*/ 3696779 w 3780000"/>
              <a:gd name="T15" fmla="*/ 2154179 h 22374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780000" h="2237400">
                <a:moveTo>
                  <a:pt x="284129" y="0"/>
                </a:moveTo>
                <a:lnTo>
                  <a:pt x="284129" y="-1"/>
                </a:lnTo>
                <a:cubicBezTo>
                  <a:pt x="127208" y="-1"/>
                  <a:pt x="-1" y="127208"/>
                  <a:pt x="-1" y="284128"/>
                </a:cubicBezTo>
                <a:lnTo>
                  <a:pt x="0" y="1953271"/>
                </a:lnTo>
                <a:lnTo>
                  <a:pt x="-1" y="1953270"/>
                </a:lnTo>
                <a:cubicBezTo>
                  <a:pt x="-1" y="2110191"/>
                  <a:pt x="127208" y="2237400"/>
                  <a:pt x="284128" y="2237400"/>
                </a:cubicBezTo>
                <a:lnTo>
                  <a:pt x="3495871" y="2237400"/>
                </a:lnTo>
                <a:lnTo>
                  <a:pt x="3495871" y="2237399"/>
                </a:lnTo>
                <a:cubicBezTo>
                  <a:pt x="3652791" y="2237399"/>
                  <a:pt x="3780000" y="2110191"/>
                  <a:pt x="3780000" y="1953271"/>
                </a:cubicBezTo>
                <a:lnTo>
                  <a:pt x="3780000" y="284129"/>
                </a:lnTo>
                <a:cubicBezTo>
                  <a:pt x="3780000" y="127208"/>
                  <a:pt x="3652791" y="0"/>
                  <a:pt x="3495871" y="0"/>
                </a:cubicBezTo>
                <a:lnTo>
                  <a:pt x="284129" y="0"/>
                </a:lnTo>
                <a:close/>
              </a:path>
            </a:pathLst>
          </a:custGeom>
          <a:gradFill rotWithShape="1">
            <a:gsLst>
              <a:gs pos="0">
                <a:srgbClr val="99CC00">
                  <a:gamma/>
                  <a:shade val="46275"/>
                  <a:invGamma/>
                </a:srgbClr>
              </a:gs>
              <a:gs pos="50000">
                <a:srgbClr val="99CC00"/>
              </a:gs>
              <a:gs pos="100000">
                <a:srgbClr val="99CC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pPr marL="742950" lvl="1" indent="-285750"/>
            <a:r>
              <a:rPr lang="bg-BG" sz="2400" b="1">
                <a:solidFill>
                  <a:schemeClr val="bg1"/>
                </a:solidFill>
                <a:latin typeface="Times New Roman" charset="0"/>
              </a:rPr>
              <a:t>Фармакологични интервенции</a:t>
            </a:r>
          </a:p>
          <a:p>
            <a:pPr marL="742950" lvl="1" indent="-285750"/>
            <a:endParaRPr lang="bg-BG" sz="2000" b="1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b="1">
                <a:solidFill>
                  <a:schemeClr val="bg1"/>
                </a:solidFill>
                <a:latin typeface="Times New Roman" charset="0"/>
              </a:rPr>
              <a:t>Антидепресантите не се препоръчват за намаляване на умората, </a:t>
            </a:r>
          </a:p>
          <a:p>
            <a:pPr marL="742950" lvl="1" indent="-285750"/>
            <a:r>
              <a:rPr lang="bg-BG" b="1">
                <a:solidFill>
                  <a:schemeClr val="bg1"/>
                </a:solidFill>
                <a:latin typeface="Times New Roman" charset="0"/>
              </a:rPr>
              <a:t>свързана с рак.</a:t>
            </a:r>
          </a:p>
          <a:p>
            <a:pPr marL="742950" lvl="1" indent="-285750"/>
            <a:endParaRPr lang="bg-BG" b="1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b="1">
                <a:solidFill>
                  <a:schemeClr val="bg1"/>
                </a:solidFill>
                <a:latin typeface="Times New Roman" charset="0"/>
              </a:rPr>
              <a:t>Хематопоетичните агенти могат да бъдат ефективни за </a:t>
            </a:r>
          </a:p>
          <a:p>
            <a:pPr marL="742950" lvl="1" indent="-285750"/>
            <a:r>
              <a:rPr lang="bg-BG" b="1">
                <a:solidFill>
                  <a:schemeClr val="bg1"/>
                </a:solidFill>
                <a:latin typeface="Times New Roman" charset="0"/>
              </a:rPr>
              <a:t>подобряване на умората, която възниква в резултат </a:t>
            </a:r>
          </a:p>
          <a:p>
            <a:pPr marL="742950" lvl="1" indent="-285750"/>
            <a:r>
              <a:rPr lang="bg-BG" b="1">
                <a:solidFill>
                  <a:schemeClr val="bg1"/>
                </a:solidFill>
                <a:latin typeface="Times New Roman" charset="0"/>
              </a:rPr>
              <a:t>на анемия, предизвикана от химиотерапия. </a:t>
            </a:r>
          </a:p>
          <a:p>
            <a:pPr marL="742950" lvl="1" indent="-285750"/>
            <a:endParaRPr lang="bg-BG" b="1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b="1">
                <a:solidFill>
                  <a:schemeClr val="bg1"/>
                </a:solidFill>
                <a:latin typeface="Times New Roman" charset="0"/>
              </a:rPr>
              <a:t>Американски женшен и дексаметазон – обещаващи резултати. </a:t>
            </a:r>
          </a:p>
          <a:p>
            <a:pPr marL="742950" lvl="1" indent="-285750"/>
            <a:endParaRPr lang="bg-BG" b="1">
              <a:solidFill>
                <a:schemeClr val="bg1"/>
              </a:solidFill>
              <a:latin typeface="Times New Roman" charset="0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rot="20460534" flipH="1">
            <a:off x="185738" y="2012950"/>
            <a:ext cx="1430337" cy="2255838"/>
          </a:xfrm>
          <a:custGeom>
            <a:avLst/>
            <a:gdLst>
              <a:gd name="T0" fmla="*/ 950040 w 735"/>
              <a:gd name="T1" fmla="*/ 0 h 532"/>
              <a:gd name="T2" fmla="*/ 1900080 w 735"/>
              <a:gd name="T3" fmla="*/ 688320 h 532"/>
              <a:gd name="T4" fmla="*/ 950040 w 735"/>
              <a:gd name="T5" fmla="*/ 1376640 h 532"/>
              <a:gd name="T6" fmla="*/ 0 w 735"/>
              <a:gd name="T7" fmla="*/ 688320 h 532"/>
              <a:gd name="T8" fmla="*/ 17694720 60000 65536"/>
              <a:gd name="T9" fmla="*/ 0 60000 65536"/>
              <a:gd name="T10" fmla="*/ 5898240 60000 65536"/>
              <a:gd name="T11" fmla="*/ 1179648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35" h="532">
                <a:moveTo>
                  <a:pt x="0" y="0"/>
                </a:moveTo>
                <a:cubicBezTo>
                  <a:pt x="0" y="0"/>
                  <a:pt x="85" y="216"/>
                  <a:pt x="382" y="202"/>
                </a:cubicBezTo>
                <a:cubicBezTo>
                  <a:pt x="479" y="202"/>
                  <a:pt x="577" y="202"/>
                  <a:pt x="577" y="202"/>
                </a:cubicBezTo>
                <a:cubicBezTo>
                  <a:pt x="577" y="202"/>
                  <a:pt x="639" y="201"/>
                  <a:pt x="637" y="249"/>
                </a:cubicBezTo>
                <a:cubicBezTo>
                  <a:pt x="638" y="325"/>
                  <a:pt x="639" y="402"/>
                  <a:pt x="639" y="402"/>
                </a:cubicBezTo>
                <a:lnTo>
                  <a:pt x="598" y="400"/>
                </a:lnTo>
                <a:lnTo>
                  <a:pt x="669" y="532"/>
                </a:lnTo>
                <a:lnTo>
                  <a:pt x="735" y="402"/>
                </a:lnTo>
                <a:lnTo>
                  <a:pt x="696" y="402"/>
                </a:lnTo>
                <a:cubicBezTo>
                  <a:pt x="696" y="402"/>
                  <a:pt x="695" y="314"/>
                  <a:pt x="694" y="226"/>
                </a:cubicBezTo>
                <a:cubicBezTo>
                  <a:pt x="687" y="160"/>
                  <a:pt x="616" y="150"/>
                  <a:pt x="616" y="150"/>
                </a:cubicBezTo>
                <a:cubicBezTo>
                  <a:pt x="556" y="137"/>
                  <a:pt x="473" y="153"/>
                  <a:pt x="335" y="149"/>
                </a:cubicBezTo>
                <a:cubicBezTo>
                  <a:pt x="110" y="126"/>
                  <a:pt x="69" y="0"/>
                  <a:pt x="69" y="0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808080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592138" y="589756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sz="2400">
              <a:latin typeface="Times New Roman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 rot="5751000" flipH="1">
            <a:off x="866775" y="3246438"/>
            <a:ext cx="284163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" name="Freeform 13"/>
          <p:cNvSpPr>
            <a:spLocks/>
          </p:cNvSpPr>
          <p:nvPr/>
        </p:nvSpPr>
        <p:spPr bwMode="auto">
          <a:xfrm rot="5751000" flipH="1">
            <a:off x="866775" y="4110038"/>
            <a:ext cx="284163" cy="217487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3" name="Freeform 13"/>
          <p:cNvSpPr>
            <a:spLocks/>
          </p:cNvSpPr>
          <p:nvPr/>
        </p:nvSpPr>
        <p:spPr bwMode="auto">
          <a:xfrm rot="5751000" flipH="1">
            <a:off x="938213" y="5191125"/>
            <a:ext cx="284162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3" descr="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21775" cy="681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533" name="Group 5"/>
          <p:cNvGrpSpPr>
            <a:grpSpLocks/>
          </p:cNvGrpSpPr>
          <p:nvPr/>
        </p:nvGrpSpPr>
        <p:grpSpPr bwMode="auto">
          <a:xfrm>
            <a:off x="250825" y="2708275"/>
            <a:ext cx="1800225" cy="2160588"/>
            <a:chOff x="862" y="713"/>
            <a:chExt cx="3780" cy="3490"/>
          </a:xfrm>
        </p:grpSpPr>
        <p:grpSp>
          <p:nvGrpSpPr>
            <p:cNvPr id="22534" name="Group 6"/>
            <p:cNvGrpSpPr>
              <a:grpSpLocks/>
            </p:cNvGrpSpPr>
            <p:nvPr/>
          </p:nvGrpSpPr>
          <p:grpSpPr bwMode="auto">
            <a:xfrm>
              <a:off x="1082" y="2210"/>
              <a:ext cx="3406" cy="1993"/>
              <a:chOff x="1082" y="2355"/>
              <a:chExt cx="3406" cy="1993"/>
            </a:xfrm>
          </p:grpSpPr>
          <p:sp>
            <p:nvSpPr>
              <p:cNvPr id="22535" name="Freeform 7"/>
              <p:cNvSpPr>
                <a:spLocks/>
              </p:cNvSpPr>
              <p:nvPr/>
            </p:nvSpPr>
            <p:spPr bwMode="gray">
              <a:xfrm>
                <a:off x="1082" y="3026"/>
                <a:ext cx="1338" cy="1322"/>
              </a:xfrm>
              <a:custGeom>
                <a:avLst/>
                <a:gdLst>
                  <a:gd name="T0" fmla="*/ 51 w 1323"/>
                  <a:gd name="T1" fmla="*/ 367 h 1322"/>
                  <a:gd name="T2" fmla="*/ 1323 w 1323"/>
                  <a:gd name="T3" fmla="*/ 1322 h 1322"/>
                  <a:gd name="T4" fmla="*/ 1323 w 1323"/>
                  <a:gd name="T5" fmla="*/ 974 h 1322"/>
                  <a:gd name="T6" fmla="*/ 0 w 1323"/>
                  <a:gd name="T7" fmla="*/ 0 h 1322"/>
                  <a:gd name="T8" fmla="*/ 51 w 1323"/>
                  <a:gd name="T9" fmla="*/ 367 h 1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3" h="1322">
                    <a:moveTo>
                      <a:pt x="51" y="367"/>
                    </a:moveTo>
                    <a:lnTo>
                      <a:pt x="1323" y="1322"/>
                    </a:lnTo>
                    <a:lnTo>
                      <a:pt x="1323" y="974"/>
                    </a:lnTo>
                    <a:lnTo>
                      <a:pt x="0" y="0"/>
                    </a:lnTo>
                    <a:lnTo>
                      <a:pt x="51" y="367"/>
                    </a:ln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6" name="Freeform 8"/>
              <p:cNvSpPr>
                <a:spLocks/>
              </p:cNvSpPr>
              <p:nvPr/>
            </p:nvSpPr>
            <p:spPr bwMode="gray">
              <a:xfrm>
                <a:off x="2405" y="2924"/>
                <a:ext cx="2083" cy="1418"/>
              </a:xfrm>
              <a:custGeom>
                <a:avLst/>
                <a:gdLst>
                  <a:gd name="T0" fmla="*/ 0 w 2083"/>
                  <a:gd name="T1" fmla="*/ 1070 h 1418"/>
                  <a:gd name="T2" fmla="*/ 2083 w 2083"/>
                  <a:gd name="T3" fmla="*/ 0 h 1418"/>
                  <a:gd name="T4" fmla="*/ 2045 w 2083"/>
                  <a:gd name="T5" fmla="*/ 355 h 1418"/>
                  <a:gd name="T6" fmla="*/ 7 w 2083"/>
                  <a:gd name="T7" fmla="*/ 1418 h 1418"/>
                  <a:gd name="T8" fmla="*/ 0 w 2083"/>
                  <a:gd name="T9" fmla="*/ 1070 h 1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83" h="1418">
                    <a:moveTo>
                      <a:pt x="0" y="1070"/>
                    </a:moveTo>
                    <a:lnTo>
                      <a:pt x="2083" y="0"/>
                    </a:lnTo>
                    <a:lnTo>
                      <a:pt x="2045" y="355"/>
                    </a:lnTo>
                    <a:lnTo>
                      <a:pt x="7" y="1418"/>
                    </a:lnTo>
                    <a:lnTo>
                      <a:pt x="0" y="107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7" name="Freeform 9"/>
              <p:cNvSpPr>
                <a:spLocks/>
              </p:cNvSpPr>
              <p:nvPr/>
            </p:nvSpPr>
            <p:spPr bwMode="gray">
              <a:xfrm>
                <a:off x="1082" y="2355"/>
                <a:ext cx="3406" cy="1639"/>
              </a:xfrm>
              <a:custGeom>
                <a:avLst/>
                <a:gdLst>
                  <a:gd name="T0" fmla="*/ 1323 w 3406"/>
                  <a:gd name="T1" fmla="*/ 1639 h 1639"/>
                  <a:gd name="T2" fmla="*/ 0 w 3406"/>
                  <a:gd name="T3" fmla="*/ 671 h 1639"/>
                  <a:gd name="T4" fmla="*/ 1969 w 3406"/>
                  <a:gd name="T5" fmla="*/ 0 h 1639"/>
                  <a:gd name="T6" fmla="*/ 3406 w 3406"/>
                  <a:gd name="T7" fmla="*/ 569 h 1639"/>
                  <a:gd name="T8" fmla="*/ 1323 w 3406"/>
                  <a:gd name="T9" fmla="*/ 1639 h 1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06" h="1639">
                    <a:moveTo>
                      <a:pt x="1323" y="1639"/>
                    </a:moveTo>
                    <a:lnTo>
                      <a:pt x="0" y="671"/>
                    </a:lnTo>
                    <a:lnTo>
                      <a:pt x="1969" y="0"/>
                    </a:lnTo>
                    <a:lnTo>
                      <a:pt x="3406" y="569"/>
                    </a:lnTo>
                    <a:lnTo>
                      <a:pt x="1323" y="1639"/>
                    </a:lnTo>
                    <a:close/>
                  </a:path>
                </a:pathLst>
              </a:custGeom>
              <a:solidFill>
                <a:srgbClr val="96969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2538" name="Group 10"/>
            <p:cNvGrpSpPr>
              <a:grpSpLocks/>
            </p:cNvGrpSpPr>
            <p:nvPr/>
          </p:nvGrpSpPr>
          <p:grpSpPr bwMode="auto">
            <a:xfrm>
              <a:off x="1009" y="1723"/>
              <a:ext cx="3527" cy="1993"/>
              <a:chOff x="1082" y="2355"/>
              <a:chExt cx="3406" cy="1993"/>
            </a:xfrm>
          </p:grpSpPr>
          <p:sp>
            <p:nvSpPr>
              <p:cNvPr id="22539" name="Freeform 11"/>
              <p:cNvSpPr>
                <a:spLocks/>
              </p:cNvSpPr>
              <p:nvPr/>
            </p:nvSpPr>
            <p:spPr bwMode="gray">
              <a:xfrm>
                <a:off x="1082" y="3026"/>
                <a:ext cx="1338" cy="1322"/>
              </a:xfrm>
              <a:custGeom>
                <a:avLst/>
                <a:gdLst>
                  <a:gd name="T0" fmla="*/ 51 w 1323"/>
                  <a:gd name="T1" fmla="*/ 367 h 1322"/>
                  <a:gd name="T2" fmla="*/ 1323 w 1323"/>
                  <a:gd name="T3" fmla="*/ 1322 h 1322"/>
                  <a:gd name="T4" fmla="*/ 1323 w 1323"/>
                  <a:gd name="T5" fmla="*/ 974 h 1322"/>
                  <a:gd name="T6" fmla="*/ 0 w 1323"/>
                  <a:gd name="T7" fmla="*/ 0 h 1322"/>
                  <a:gd name="T8" fmla="*/ 51 w 1323"/>
                  <a:gd name="T9" fmla="*/ 367 h 1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3" h="1322">
                    <a:moveTo>
                      <a:pt x="51" y="367"/>
                    </a:moveTo>
                    <a:lnTo>
                      <a:pt x="1323" y="1322"/>
                    </a:lnTo>
                    <a:lnTo>
                      <a:pt x="1323" y="974"/>
                    </a:lnTo>
                    <a:lnTo>
                      <a:pt x="0" y="0"/>
                    </a:lnTo>
                    <a:lnTo>
                      <a:pt x="51" y="367"/>
                    </a:lnTo>
                    <a:close/>
                  </a:path>
                </a:pathLst>
              </a:custGeom>
              <a:solidFill>
                <a:srgbClr val="B2B2B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0" name="Freeform 12"/>
              <p:cNvSpPr>
                <a:spLocks/>
              </p:cNvSpPr>
              <p:nvPr/>
            </p:nvSpPr>
            <p:spPr bwMode="gray">
              <a:xfrm>
                <a:off x="2405" y="2924"/>
                <a:ext cx="2083" cy="1418"/>
              </a:xfrm>
              <a:custGeom>
                <a:avLst/>
                <a:gdLst>
                  <a:gd name="T0" fmla="*/ 0 w 2083"/>
                  <a:gd name="T1" fmla="*/ 1070 h 1418"/>
                  <a:gd name="T2" fmla="*/ 2083 w 2083"/>
                  <a:gd name="T3" fmla="*/ 0 h 1418"/>
                  <a:gd name="T4" fmla="*/ 2045 w 2083"/>
                  <a:gd name="T5" fmla="*/ 355 h 1418"/>
                  <a:gd name="T6" fmla="*/ 7 w 2083"/>
                  <a:gd name="T7" fmla="*/ 1418 h 1418"/>
                  <a:gd name="T8" fmla="*/ 0 w 2083"/>
                  <a:gd name="T9" fmla="*/ 1070 h 1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83" h="1418">
                    <a:moveTo>
                      <a:pt x="0" y="1070"/>
                    </a:moveTo>
                    <a:lnTo>
                      <a:pt x="2083" y="0"/>
                    </a:lnTo>
                    <a:lnTo>
                      <a:pt x="2045" y="355"/>
                    </a:lnTo>
                    <a:lnTo>
                      <a:pt x="7" y="1418"/>
                    </a:lnTo>
                    <a:lnTo>
                      <a:pt x="0" y="107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1" name="Freeform 13"/>
              <p:cNvSpPr>
                <a:spLocks/>
              </p:cNvSpPr>
              <p:nvPr/>
            </p:nvSpPr>
            <p:spPr bwMode="gray">
              <a:xfrm>
                <a:off x="1082" y="2355"/>
                <a:ext cx="3406" cy="1639"/>
              </a:xfrm>
              <a:custGeom>
                <a:avLst/>
                <a:gdLst>
                  <a:gd name="T0" fmla="*/ 1323 w 3406"/>
                  <a:gd name="T1" fmla="*/ 1639 h 1639"/>
                  <a:gd name="T2" fmla="*/ 0 w 3406"/>
                  <a:gd name="T3" fmla="*/ 671 h 1639"/>
                  <a:gd name="T4" fmla="*/ 1969 w 3406"/>
                  <a:gd name="T5" fmla="*/ 0 h 1639"/>
                  <a:gd name="T6" fmla="*/ 3406 w 3406"/>
                  <a:gd name="T7" fmla="*/ 569 h 1639"/>
                  <a:gd name="T8" fmla="*/ 1323 w 3406"/>
                  <a:gd name="T9" fmla="*/ 1639 h 1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06" h="1639">
                    <a:moveTo>
                      <a:pt x="1323" y="1639"/>
                    </a:moveTo>
                    <a:lnTo>
                      <a:pt x="0" y="671"/>
                    </a:lnTo>
                    <a:lnTo>
                      <a:pt x="1969" y="0"/>
                    </a:lnTo>
                    <a:lnTo>
                      <a:pt x="3406" y="569"/>
                    </a:lnTo>
                    <a:lnTo>
                      <a:pt x="1323" y="1639"/>
                    </a:lnTo>
                    <a:close/>
                  </a:path>
                </a:pathLst>
              </a:custGeom>
              <a:solidFill>
                <a:srgbClr val="B4B4B4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2542" name="Group 14"/>
            <p:cNvGrpSpPr>
              <a:grpSpLocks/>
            </p:cNvGrpSpPr>
            <p:nvPr/>
          </p:nvGrpSpPr>
          <p:grpSpPr bwMode="auto">
            <a:xfrm>
              <a:off x="935" y="1219"/>
              <a:ext cx="3653" cy="1993"/>
              <a:chOff x="1082" y="2355"/>
              <a:chExt cx="3406" cy="1993"/>
            </a:xfrm>
          </p:grpSpPr>
          <p:sp>
            <p:nvSpPr>
              <p:cNvPr id="22543" name="Freeform 15"/>
              <p:cNvSpPr>
                <a:spLocks/>
              </p:cNvSpPr>
              <p:nvPr/>
            </p:nvSpPr>
            <p:spPr bwMode="gray">
              <a:xfrm>
                <a:off x="1082" y="3026"/>
                <a:ext cx="1338" cy="1322"/>
              </a:xfrm>
              <a:custGeom>
                <a:avLst/>
                <a:gdLst>
                  <a:gd name="T0" fmla="*/ 51 w 1323"/>
                  <a:gd name="T1" fmla="*/ 367 h 1322"/>
                  <a:gd name="T2" fmla="*/ 1323 w 1323"/>
                  <a:gd name="T3" fmla="*/ 1322 h 1322"/>
                  <a:gd name="T4" fmla="*/ 1323 w 1323"/>
                  <a:gd name="T5" fmla="*/ 974 h 1322"/>
                  <a:gd name="T6" fmla="*/ 0 w 1323"/>
                  <a:gd name="T7" fmla="*/ 0 h 1322"/>
                  <a:gd name="T8" fmla="*/ 51 w 1323"/>
                  <a:gd name="T9" fmla="*/ 367 h 1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3" h="1322">
                    <a:moveTo>
                      <a:pt x="51" y="367"/>
                    </a:moveTo>
                    <a:lnTo>
                      <a:pt x="1323" y="1322"/>
                    </a:lnTo>
                    <a:lnTo>
                      <a:pt x="1323" y="974"/>
                    </a:lnTo>
                    <a:lnTo>
                      <a:pt x="0" y="0"/>
                    </a:lnTo>
                    <a:lnTo>
                      <a:pt x="51" y="367"/>
                    </a:lnTo>
                    <a:close/>
                  </a:path>
                </a:pathLst>
              </a:custGeom>
              <a:solidFill>
                <a:srgbClr val="C0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4" name="Freeform 16"/>
              <p:cNvSpPr>
                <a:spLocks/>
              </p:cNvSpPr>
              <p:nvPr/>
            </p:nvSpPr>
            <p:spPr bwMode="gray">
              <a:xfrm>
                <a:off x="2405" y="2924"/>
                <a:ext cx="2083" cy="1418"/>
              </a:xfrm>
              <a:custGeom>
                <a:avLst/>
                <a:gdLst>
                  <a:gd name="T0" fmla="*/ 0 w 2083"/>
                  <a:gd name="T1" fmla="*/ 1070 h 1418"/>
                  <a:gd name="T2" fmla="*/ 2083 w 2083"/>
                  <a:gd name="T3" fmla="*/ 0 h 1418"/>
                  <a:gd name="T4" fmla="*/ 2045 w 2083"/>
                  <a:gd name="T5" fmla="*/ 355 h 1418"/>
                  <a:gd name="T6" fmla="*/ 7 w 2083"/>
                  <a:gd name="T7" fmla="*/ 1418 h 1418"/>
                  <a:gd name="T8" fmla="*/ 0 w 2083"/>
                  <a:gd name="T9" fmla="*/ 1070 h 1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83" h="1418">
                    <a:moveTo>
                      <a:pt x="0" y="1070"/>
                    </a:moveTo>
                    <a:lnTo>
                      <a:pt x="2083" y="0"/>
                    </a:lnTo>
                    <a:lnTo>
                      <a:pt x="2045" y="355"/>
                    </a:lnTo>
                    <a:lnTo>
                      <a:pt x="7" y="1418"/>
                    </a:lnTo>
                    <a:lnTo>
                      <a:pt x="0" y="107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5" name="Freeform 17"/>
              <p:cNvSpPr>
                <a:spLocks/>
              </p:cNvSpPr>
              <p:nvPr/>
            </p:nvSpPr>
            <p:spPr bwMode="gray">
              <a:xfrm>
                <a:off x="1082" y="2355"/>
                <a:ext cx="3406" cy="1639"/>
              </a:xfrm>
              <a:custGeom>
                <a:avLst/>
                <a:gdLst>
                  <a:gd name="T0" fmla="*/ 1323 w 3406"/>
                  <a:gd name="T1" fmla="*/ 1639 h 1639"/>
                  <a:gd name="T2" fmla="*/ 0 w 3406"/>
                  <a:gd name="T3" fmla="*/ 671 h 1639"/>
                  <a:gd name="T4" fmla="*/ 1969 w 3406"/>
                  <a:gd name="T5" fmla="*/ 0 h 1639"/>
                  <a:gd name="T6" fmla="*/ 3406 w 3406"/>
                  <a:gd name="T7" fmla="*/ 569 h 1639"/>
                  <a:gd name="T8" fmla="*/ 1323 w 3406"/>
                  <a:gd name="T9" fmla="*/ 1639 h 1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06" h="1639">
                    <a:moveTo>
                      <a:pt x="1323" y="1639"/>
                    </a:moveTo>
                    <a:lnTo>
                      <a:pt x="0" y="671"/>
                    </a:lnTo>
                    <a:lnTo>
                      <a:pt x="1969" y="0"/>
                    </a:lnTo>
                    <a:lnTo>
                      <a:pt x="3406" y="569"/>
                    </a:lnTo>
                    <a:lnTo>
                      <a:pt x="1323" y="1639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2546" name="Group 18"/>
            <p:cNvGrpSpPr>
              <a:grpSpLocks/>
            </p:cNvGrpSpPr>
            <p:nvPr/>
          </p:nvGrpSpPr>
          <p:grpSpPr bwMode="auto">
            <a:xfrm>
              <a:off x="862" y="713"/>
              <a:ext cx="3780" cy="1993"/>
              <a:chOff x="1082" y="2355"/>
              <a:chExt cx="3406" cy="1993"/>
            </a:xfrm>
          </p:grpSpPr>
          <p:sp>
            <p:nvSpPr>
              <p:cNvPr id="22547" name="Freeform 19"/>
              <p:cNvSpPr>
                <a:spLocks/>
              </p:cNvSpPr>
              <p:nvPr/>
            </p:nvSpPr>
            <p:spPr bwMode="gray">
              <a:xfrm>
                <a:off x="1082" y="3026"/>
                <a:ext cx="1338" cy="1322"/>
              </a:xfrm>
              <a:custGeom>
                <a:avLst/>
                <a:gdLst>
                  <a:gd name="T0" fmla="*/ 51 w 1323"/>
                  <a:gd name="T1" fmla="*/ 367 h 1322"/>
                  <a:gd name="T2" fmla="*/ 1323 w 1323"/>
                  <a:gd name="T3" fmla="*/ 1322 h 1322"/>
                  <a:gd name="T4" fmla="*/ 1323 w 1323"/>
                  <a:gd name="T5" fmla="*/ 974 h 1322"/>
                  <a:gd name="T6" fmla="*/ 0 w 1323"/>
                  <a:gd name="T7" fmla="*/ 0 h 1322"/>
                  <a:gd name="T8" fmla="*/ 51 w 1323"/>
                  <a:gd name="T9" fmla="*/ 367 h 1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3" h="1322">
                    <a:moveTo>
                      <a:pt x="51" y="367"/>
                    </a:moveTo>
                    <a:lnTo>
                      <a:pt x="1323" y="1322"/>
                    </a:lnTo>
                    <a:lnTo>
                      <a:pt x="1323" y="974"/>
                    </a:lnTo>
                    <a:lnTo>
                      <a:pt x="0" y="0"/>
                    </a:lnTo>
                    <a:lnTo>
                      <a:pt x="51" y="367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8" name="Freeform 20"/>
              <p:cNvSpPr>
                <a:spLocks/>
              </p:cNvSpPr>
              <p:nvPr/>
            </p:nvSpPr>
            <p:spPr bwMode="gray">
              <a:xfrm>
                <a:off x="2405" y="2924"/>
                <a:ext cx="2083" cy="1418"/>
              </a:xfrm>
              <a:custGeom>
                <a:avLst/>
                <a:gdLst>
                  <a:gd name="T0" fmla="*/ 0 w 2083"/>
                  <a:gd name="T1" fmla="*/ 1070 h 1418"/>
                  <a:gd name="T2" fmla="*/ 2083 w 2083"/>
                  <a:gd name="T3" fmla="*/ 0 h 1418"/>
                  <a:gd name="T4" fmla="*/ 2045 w 2083"/>
                  <a:gd name="T5" fmla="*/ 355 h 1418"/>
                  <a:gd name="T6" fmla="*/ 7 w 2083"/>
                  <a:gd name="T7" fmla="*/ 1418 h 1418"/>
                  <a:gd name="T8" fmla="*/ 0 w 2083"/>
                  <a:gd name="T9" fmla="*/ 1070 h 1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83" h="1418">
                    <a:moveTo>
                      <a:pt x="0" y="1070"/>
                    </a:moveTo>
                    <a:lnTo>
                      <a:pt x="2083" y="0"/>
                    </a:lnTo>
                    <a:lnTo>
                      <a:pt x="2045" y="355"/>
                    </a:lnTo>
                    <a:lnTo>
                      <a:pt x="7" y="1418"/>
                    </a:lnTo>
                    <a:lnTo>
                      <a:pt x="0" y="107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9" name="Freeform 21"/>
              <p:cNvSpPr>
                <a:spLocks/>
              </p:cNvSpPr>
              <p:nvPr/>
            </p:nvSpPr>
            <p:spPr bwMode="gray">
              <a:xfrm>
                <a:off x="1082" y="2355"/>
                <a:ext cx="3406" cy="1639"/>
              </a:xfrm>
              <a:custGeom>
                <a:avLst/>
                <a:gdLst>
                  <a:gd name="T0" fmla="*/ 1323 w 3406"/>
                  <a:gd name="T1" fmla="*/ 1639 h 1639"/>
                  <a:gd name="T2" fmla="*/ 0 w 3406"/>
                  <a:gd name="T3" fmla="*/ 671 h 1639"/>
                  <a:gd name="T4" fmla="*/ 1969 w 3406"/>
                  <a:gd name="T5" fmla="*/ 0 h 1639"/>
                  <a:gd name="T6" fmla="*/ 3406 w 3406"/>
                  <a:gd name="T7" fmla="*/ 569 h 1639"/>
                  <a:gd name="T8" fmla="*/ 1323 w 3406"/>
                  <a:gd name="T9" fmla="*/ 1639 h 1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06" h="1639">
                    <a:moveTo>
                      <a:pt x="1323" y="1639"/>
                    </a:moveTo>
                    <a:lnTo>
                      <a:pt x="0" y="671"/>
                    </a:lnTo>
                    <a:lnTo>
                      <a:pt x="1969" y="0"/>
                    </a:lnTo>
                    <a:lnTo>
                      <a:pt x="3406" y="569"/>
                    </a:lnTo>
                    <a:lnTo>
                      <a:pt x="1323" y="1639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8F8F8">
                      <a:gamma/>
                      <a:shade val="86275"/>
                      <a:invGamma/>
                    </a:srgbClr>
                  </a:gs>
                  <a:gs pos="100000">
                    <a:srgbClr val="F8F8F8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2550" name="AutoShape 22"/>
          <p:cNvSpPr>
            <a:spLocks noChangeArrowheads="1"/>
          </p:cNvSpPr>
          <p:nvPr/>
        </p:nvSpPr>
        <p:spPr bwMode="auto">
          <a:xfrm>
            <a:off x="2411413" y="1412875"/>
            <a:ext cx="6408737" cy="2159000"/>
          </a:xfrm>
          <a:prstGeom prst="roundRect">
            <a:avLst>
              <a:gd name="adj" fmla="val 5856"/>
            </a:avLst>
          </a:prstGeom>
          <a:solidFill>
            <a:schemeClr val="bg2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Умората рядко е изолиран симптом и най-често се</a:t>
            </a:r>
          </a:p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появява с други симптоми, като болка, емоционален</a:t>
            </a:r>
          </a:p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 стрес, анемия и нарушения на съня, в клъстери на </a:t>
            </a:r>
          </a:p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симптоми. Поради това пациентите трябва да бъдат</a:t>
            </a:r>
          </a:p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 изследвани за множество симптоми, които могат да</a:t>
            </a:r>
          </a:p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 варират в зависимост от диагнозата, лечението и </a:t>
            </a:r>
          </a:p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стадия на заболяването </a:t>
            </a:r>
          </a:p>
        </p:txBody>
      </p:sp>
      <p:sp>
        <p:nvSpPr>
          <p:cNvPr id="22552" name="AutoShape 24"/>
          <p:cNvSpPr>
            <a:spLocks noChangeArrowheads="1"/>
          </p:cNvSpPr>
          <p:nvPr/>
        </p:nvSpPr>
        <p:spPr bwMode="auto">
          <a:xfrm>
            <a:off x="2411413" y="4076700"/>
            <a:ext cx="6408737" cy="792163"/>
          </a:xfrm>
          <a:prstGeom prst="roundRect">
            <a:avLst>
              <a:gd name="adj" fmla="val 5856"/>
            </a:avLst>
          </a:prstGeom>
          <a:solidFill>
            <a:schemeClr val="bg2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Умората трябва да се изследва, оценява и управлява </a:t>
            </a:r>
          </a:p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в съответствие с указанията за клинична практика.</a:t>
            </a:r>
            <a:r>
              <a:rPr lang="bg-BG">
                <a:solidFill>
                  <a:srgbClr val="006600"/>
                </a:solidFill>
                <a:latin typeface="Times New Roman" charset="0"/>
              </a:rPr>
              <a:t> </a:t>
            </a:r>
          </a:p>
        </p:txBody>
      </p:sp>
      <p:sp>
        <p:nvSpPr>
          <p:cNvPr id="22553" name="AutoShape 25"/>
          <p:cNvSpPr>
            <a:spLocks noChangeArrowheads="1"/>
          </p:cNvSpPr>
          <p:nvPr/>
        </p:nvSpPr>
        <p:spPr bwMode="auto">
          <a:xfrm>
            <a:off x="2411413" y="5445125"/>
            <a:ext cx="6408737" cy="1152525"/>
          </a:xfrm>
          <a:prstGeom prst="roundRect">
            <a:avLst>
              <a:gd name="adj" fmla="val 5856"/>
            </a:avLst>
          </a:prstGeom>
          <a:solidFill>
            <a:schemeClr val="bg2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Пациентите и семействата им трябва да бъдат информирани, </a:t>
            </a:r>
          </a:p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че управлението на умората е неразделна част от общото</a:t>
            </a:r>
          </a:p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 здравно обслужване и че умората може да продължи след</a:t>
            </a:r>
          </a:p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 приключване на лечението.</a:t>
            </a:r>
            <a:r>
              <a:rPr lang="bg-BG">
                <a:solidFill>
                  <a:srgbClr val="006600"/>
                </a:solidFill>
                <a:latin typeface="Times New Roman" charset="0"/>
              </a:rPr>
              <a:t> 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2852738"/>
            <a:ext cx="1836738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bg-BG" sz="2400" b="1" i="1">
                <a:solidFill>
                  <a:schemeClr val="accent2"/>
                </a:solidFill>
                <a:latin typeface="Times New Roman" charset="0"/>
              </a:rPr>
              <a:t>Заключение</a:t>
            </a:r>
            <a:endParaRPr lang="ru-RU" sz="2400" b="1" i="1">
              <a:solidFill>
                <a:schemeClr val="accent2"/>
              </a:solidFill>
              <a:latin typeface="Times New Roman" charset="0"/>
            </a:endParaRPr>
          </a:p>
        </p:txBody>
      </p:sp>
      <p:sp>
        <p:nvSpPr>
          <p:cNvPr id="22559" name="Line 31"/>
          <p:cNvSpPr>
            <a:spLocks noChangeShapeType="1"/>
          </p:cNvSpPr>
          <p:nvPr/>
        </p:nvSpPr>
        <p:spPr bwMode="auto">
          <a:xfrm>
            <a:off x="1692275" y="2060575"/>
            <a:ext cx="0" cy="4105275"/>
          </a:xfrm>
          <a:prstGeom prst="line">
            <a:avLst/>
          </a:prstGeom>
          <a:noFill/>
          <a:ln w="9525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1" name="Line 33"/>
          <p:cNvSpPr>
            <a:spLocks noChangeShapeType="1"/>
          </p:cNvSpPr>
          <p:nvPr/>
        </p:nvSpPr>
        <p:spPr bwMode="auto">
          <a:xfrm>
            <a:off x="1692275" y="6165850"/>
            <a:ext cx="647700" cy="0"/>
          </a:xfrm>
          <a:prstGeom prst="line">
            <a:avLst/>
          </a:prstGeom>
          <a:noFill/>
          <a:ln w="9525">
            <a:solidFill>
              <a:srgbClr val="33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2" name="Line 34"/>
          <p:cNvSpPr>
            <a:spLocks noChangeShapeType="1"/>
          </p:cNvSpPr>
          <p:nvPr/>
        </p:nvSpPr>
        <p:spPr bwMode="auto">
          <a:xfrm>
            <a:off x="1692275" y="3644900"/>
            <a:ext cx="647700" cy="720725"/>
          </a:xfrm>
          <a:prstGeom prst="line">
            <a:avLst/>
          </a:prstGeom>
          <a:noFill/>
          <a:ln w="9525">
            <a:solidFill>
              <a:srgbClr val="33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3" name="Line 35"/>
          <p:cNvSpPr>
            <a:spLocks noChangeShapeType="1"/>
          </p:cNvSpPr>
          <p:nvPr/>
        </p:nvSpPr>
        <p:spPr bwMode="auto">
          <a:xfrm>
            <a:off x="1692275" y="2060575"/>
            <a:ext cx="719138" cy="0"/>
          </a:xfrm>
          <a:prstGeom prst="line">
            <a:avLst/>
          </a:prstGeom>
          <a:noFill/>
          <a:ln w="9525">
            <a:solidFill>
              <a:srgbClr val="33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3" descr="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21775" cy="681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0179" name="Group 3"/>
          <p:cNvGrpSpPr>
            <a:grpSpLocks/>
          </p:cNvGrpSpPr>
          <p:nvPr/>
        </p:nvGrpSpPr>
        <p:grpSpPr bwMode="auto">
          <a:xfrm>
            <a:off x="250825" y="2708275"/>
            <a:ext cx="1800225" cy="2160588"/>
            <a:chOff x="862" y="713"/>
            <a:chExt cx="3780" cy="3490"/>
          </a:xfrm>
        </p:grpSpPr>
        <p:grpSp>
          <p:nvGrpSpPr>
            <p:cNvPr id="50180" name="Group 4"/>
            <p:cNvGrpSpPr>
              <a:grpSpLocks/>
            </p:cNvGrpSpPr>
            <p:nvPr/>
          </p:nvGrpSpPr>
          <p:grpSpPr bwMode="auto">
            <a:xfrm>
              <a:off x="1082" y="2210"/>
              <a:ext cx="3406" cy="1993"/>
              <a:chOff x="1082" y="2355"/>
              <a:chExt cx="3406" cy="1993"/>
            </a:xfrm>
          </p:grpSpPr>
          <p:sp>
            <p:nvSpPr>
              <p:cNvPr id="50181" name="Freeform 5"/>
              <p:cNvSpPr>
                <a:spLocks/>
              </p:cNvSpPr>
              <p:nvPr/>
            </p:nvSpPr>
            <p:spPr bwMode="gray">
              <a:xfrm>
                <a:off x="1082" y="3026"/>
                <a:ext cx="1338" cy="1322"/>
              </a:xfrm>
              <a:custGeom>
                <a:avLst/>
                <a:gdLst>
                  <a:gd name="T0" fmla="*/ 51 w 1323"/>
                  <a:gd name="T1" fmla="*/ 367 h 1322"/>
                  <a:gd name="T2" fmla="*/ 1323 w 1323"/>
                  <a:gd name="T3" fmla="*/ 1322 h 1322"/>
                  <a:gd name="T4" fmla="*/ 1323 w 1323"/>
                  <a:gd name="T5" fmla="*/ 974 h 1322"/>
                  <a:gd name="T6" fmla="*/ 0 w 1323"/>
                  <a:gd name="T7" fmla="*/ 0 h 1322"/>
                  <a:gd name="T8" fmla="*/ 51 w 1323"/>
                  <a:gd name="T9" fmla="*/ 367 h 1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3" h="1322">
                    <a:moveTo>
                      <a:pt x="51" y="367"/>
                    </a:moveTo>
                    <a:lnTo>
                      <a:pt x="1323" y="1322"/>
                    </a:lnTo>
                    <a:lnTo>
                      <a:pt x="1323" y="974"/>
                    </a:lnTo>
                    <a:lnTo>
                      <a:pt x="0" y="0"/>
                    </a:lnTo>
                    <a:lnTo>
                      <a:pt x="51" y="367"/>
                    </a:ln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182" name="Freeform 6"/>
              <p:cNvSpPr>
                <a:spLocks/>
              </p:cNvSpPr>
              <p:nvPr/>
            </p:nvSpPr>
            <p:spPr bwMode="gray">
              <a:xfrm>
                <a:off x="2405" y="2924"/>
                <a:ext cx="2083" cy="1418"/>
              </a:xfrm>
              <a:custGeom>
                <a:avLst/>
                <a:gdLst>
                  <a:gd name="T0" fmla="*/ 0 w 2083"/>
                  <a:gd name="T1" fmla="*/ 1070 h 1418"/>
                  <a:gd name="T2" fmla="*/ 2083 w 2083"/>
                  <a:gd name="T3" fmla="*/ 0 h 1418"/>
                  <a:gd name="T4" fmla="*/ 2045 w 2083"/>
                  <a:gd name="T5" fmla="*/ 355 h 1418"/>
                  <a:gd name="T6" fmla="*/ 7 w 2083"/>
                  <a:gd name="T7" fmla="*/ 1418 h 1418"/>
                  <a:gd name="T8" fmla="*/ 0 w 2083"/>
                  <a:gd name="T9" fmla="*/ 1070 h 1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83" h="1418">
                    <a:moveTo>
                      <a:pt x="0" y="1070"/>
                    </a:moveTo>
                    <a:lnTo>
                      <a:pt x="2083" y="0"/>
                    </a:lnTo>
                    <a:lnTo>
                      <a:pt x="2045" y="355"/>
                    </a:lnTo>
                    <a:lnTo>
                      <a:pt x="7" y="1418"/>
                    </a:lnTo>
                    <a:lnTo>
                      <a:pt x="0" y="107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183" name="Freeform 7"/>
              <p:cNvSpPr>
                <a:spLocks/>
              </p:cNvSpPr>
              <p:nvPr/>
            </p:nvSpPr>
            <p:spPr bwMode="gray">
              <a:xfrm>
                <a:off x="1082" y="2355"/>
                <a:ext cx="3406" cy="1639"/>
              </a:xfrm>
              <a:custGeom>
                <a:avLst/>
                <a:gdLst>
                  <a:gd name="T0" fmla="*/ 1323 w 3406"/>
                  <a:gd name="T1" fmla="*/ 1639 h 1639"/>
                  <a:gd name="T2" fmla="*/ 0 w 3406"/>
                  <a:gd name="T3" fmla="*/ 671 h 1639"/>
                  <a:gd name="T4" fmla="*/ 1969 w 3406"/>
                  <a:gd name="T5" fmla="*/ 0 h 1639"/>
                  <a:gd name="T6" fmla="*/ 3406 w 3406"/>
                  <a:gd name="T7" fmla="*/ 569 h 1639"/>
                  <a:gd name="T8" fmla="*/ 1323 w 3406"/>
                  <a:gd name="T9" fmla="*/ 1639 h 1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06" h="1639">
                    <a:moveTo>
                      <a:pt x="1323" y="1639"/>
                    </a:moveTo>
                    <a:lnTo>
                      <a:pt x="0" y="671"/>
                    </a:lnTo>
                    <a:lnTo>
                      <a:pt x="1969" y="0"/>
                    </a:lnTo>
                    <a:lnTo>
                      <a:pt x="3406" y="569"/>
                    </a:lnTo>
                    <a:lnTo>
                      <a:pt x="1323" y="1639"/>
                    </a:lnTo>
                    <a:close/>
                  </a:path>
                </a:pathLst>
              </a:custGeom>
              <a:solidFill>
                <a:srgbClr val="96969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0184" name="Group 8"/>
            <p:cNvGrpSpPr>
              <a:grpSpLocks/>
            </p:cNvGrpSpPr>
            <p:nvPr/>
          </p:nvGrpSpPr>
          <p:grpSpPr bwMode="auto">
            <a:xfrm>
              <a:off x="1009" y="1723"/>
              <a:ext cx="3527" cy="1993"/>
              <a:chOff x="1082" y="2355"/>
              <a:chExt cx="3406" cy="1993"/>
            </a:xfrm>
          </p:grpSpPr>
          <p:sp>
            <p:nvSpPr>
              <p:cNvPr id="50185" name="Freeform 9"/>
              <p:cNvSpPr>
                <a:spLocks/>
              </p:cNvSpPr>
              <p:nvPr/>
            </p:nvSpPr>
            <p:spPr bwMode="gray">
              <a:xfrm>
                <a:off x="1082" y="3026"/>
                <a:ext cx="1338" cy="1322"/>
              </a:xfrm>
              <a:custGeom>
                <a:avLst/>
                <a:gdLst>
                  <a:gd name="T0" fmla="*/ 51 w 1323"/>
                  <a:gd name="T1" fmla="*/ 367 h 1322"/>
                  <a:gd name="T2" fmla="*/ 1323 w 1323"/>
                  <a:gd name="T3" fmla="*/ 1322 h 1322"/>
                  <a:gd name="T4" fmla="*/ 1323 w 1323"/>
                  <a:gd name="T5" fmla="*/ 974 h 1322"/>
                  <a:gd name="T6" fmla="*/ 0 w 1323"/>
                  <a:gd name="T7" fmla="*/ 0 h 1322"/>
                  <a:gd name="T8" fmla="*/ 51 w 1323"/>
                  <a:gd name="T9" fmla="*/ 367 h 1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3" h="1322">
                    <a:moveTo>
                      <a:pt x="51" y="367"/>
                    </a:moveTo>
                    <a:lnTo>
                      <a:pt x="1323" y="1322"/>
                    </a:lnTo>
                    <a:lnTo>
                      <a:pt x="1323" y="974"/>
                    </a:lnTo>
                    <a:lnTo>
                      <a:pt x="0" y="0"/>
                    </a:lnTo>
                    <a:lnTo>
                      <a:pt x="51" y="367"/>
                    </a:lnTo>
                    <a:close/>
                  </a:path>
                </a:pathLst>
              </a:custGeom>
              <a:solidFill>
                <a:srgbClr val="B2B2B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186" name="Freeform 10"/>
              <p:cNvSpPr>
                <a:spLocks/>
              </p:cNvSpPr>
              <p:nvPr/>
            </p:nvSpPr>
            <p:spPr bwMode="gray">
              <a:xfrm>
                <a:off x="2405" y="2924"/>
                <a:ext cx="2083" cy="1418"/>
              </a:xfrm>
              <a:custGeom>
                <a:avLst/>
                <a:gdLst>
                  <a:gd name="T0" fmla="*/ 0 w 2083"/>
                  <a:gd name="T1" fmla="*/ 1070 h 1418"/>
                  <a:gd name="T2" fmla="*/ 2083 w 2083"/>
                  <a:gd name="T3" fmla="*/ 0 h 1418"/>
                  <a:gd name="T4" fmla="*/ 2045 w 2083"/>
                  <a:gd name="T5" fmla="*/ 355 h 1418"/>
                  <a:gd name="T6" fmla="*/ 7 w 2083"/>
                  <a:gd name="T7" fmla="*/ 1418 h 1418"/>
                  <a:gd name="T8" fmla="*/ 0 w 2083"/>
                  <a:gd name="T9" fmla="*/ 1070 h 1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83" h="1418">
                    <a:moveTo>
                      <a:pt x="0" y="1070"/>
                    </a:moveTo>
                    <a:lnTo>
                      <a:pt x="2083" y="0"/>
                    </a:lnTo>
                    <a:lnTo>
                      <a:pt x="2045" y="355"/>
                    </a:lnTo>
                    <a:lnTo>
                      <a:pt x="7" y="1418"/>
                    </a:lnTo>
                    <a:lnTo>
                      <a:pt x="0" y="107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187" name="Freeform 11"/>
              <p:cNvSpPr>
                <a:spLocks/>
              </p:cNvSpPr>
              <p:nvPr/>
            </p:nvSpPr>
            <p:spPr bwMode="gray">
              <a:xfrm>
                <a:off x="1082" y="2355"/>
                <a:ext cx="3406" cy="1639"/>
              </a:xfrm>
              <a:custGeom>
                <a:avLst/>
                <a:gdLst>
                  <a:gd name="T0" fmla="*/ 1323 w 3406"/>
                  <a:gd name="T1" fmla="*/ 1639 h 1639"/>
                  <a:gd name="T2" fmla="*/ 0 w 3406"/>
                  <a:gd name="T3" fmla="*/ 671 h 1639"/>
                  <a:gd name="T4" fmla="*/ 1969 w 3406"/>
                  <a:gd name="T5" fmla="*/ 0 h 1639"/>
                  <a:gd name="T6" fmla="*/ 3406 w 3406"/>
                  <a:gd name="T7" fmla="*/ 569 h 1639"/>
                  <a:gd name="T8" fmla="*/ 1323 w 3406"/>
                  <a:gd name="T9" fmla="*/ 1639 h 1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06" h="1639">
                    <a:moveTo>
                      <a:pt x="1323" y="1639"/>
                    </a:moveTo>
                    <a:lnTo>
                      <a:pt x="0" y="671"/>
                    </a:lnTo>
                    <a:lnTo>
                      <a:pt x="1969" y="0"/>
                    </a:lnTo>
                    <a:lnTo>
                      <a:pt x="3406" y="569"/>
                    </a:lnTo>
                    <a:lnTo>
                      <a:pt x="1323" y="1639"/>
                    </a:lnTo>
                    <a:close/>
                  </a:path>
                </a:pathLst>
              </a:custGeom>
              <a:solidFill>
                <a:srgbClr val="B4B4B4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0188" name="Group 12"/>
            <p:cNvGrpSpPr>
              <a:grpSpLocks/>
            </p:cNvGrpSpPr>
            <p:nvPr/>
          </p:nvGrpSpPr>
          <p:grpSpPr bwMode="auto">
            <a:xfrm>
              <a:off x="935" y="1219"/>
              <a:ext cx="3653" cy="1993"/>
              <a:chOff x="1082" y="2355"/>
              <a:chExt cx="3406" cy="1993"/>
            </a:xfrm>
          </p:grpSpPr>
          <p:sp>
            <p:nvSpPr>
              <p:cNvPr id="50189" name="Freeform 13"/>
              <p:cNvSpPr>
                <a:spLocks/>
              </p:cNvSpPr>
              <p:nvPr/>
            </p:nvSpPr>
            <p:spPr bwMode="gray">
              <a:xfrm>
                <a:off x="1082" y="3026"/>
                <a:ext cx="1338" cy="1322"/>
              </a:xfrm>
              <a:custGeom>
                <a:avLst/>
                <a:gdLst>
                  <a:gd name="T0" fmla="*/ 51 w 1323"/>
                  <a:gd name="T1" fmla="*/ 367 h 1322"/>
                  <a:gd name="T2" fmla="*/ 1323 w 1323"/>
                  <a:gd name="T3" fmla="*/ 1322 h 1322"/>
                  <a:gd name="T4" fmla="*/ 1323 w 1323"/>
                  <a:gd name="T5" fmla="*/ 974 h 1322"/>
                  <a:gd name="T6" fmla="*/ 0 w 1323"/>
                  <a:gd name="T7" fmla="*/ 0 h 1322"/>
                  <a:gd name="T8" fmla="*/ 51 w 1323"/>
                  <a:gd name="T9" fmla="*/ 367 h 1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3" h="1322">
                    <a:moveTo>
                      <a:pt x="51" y="367"/>
                    </a:moveTo>
                    <a:lnTo>
                      <a:pt x="1323" y="1322"/>
                    </a:lnTo>
                    <a:lnTo>
                      <a:pt x="1323" y="974"/>
                    </a:lnTo>
                    <a:lnTo>
                      <a:pt x="0" y="0"/>
                    </a:lnTo>
                    <a:lnTo>
                      <a:pt x="51" y="367"/>
                    </a:lnTo>
                    <a:close/>
                  </a:path>
                </a:pathLst>
              </a:custGeom>
              <a:solidFill>
                <a:srgbClr val="C0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190" name="Freeform 14"/>
              <p:cNvSpPr>
                <a:spLocks/>
              </p:cNvSpPr>
              <p:nvPr/>
            </p:nvSpPr>
            <p:spPr bwMode="gray">
              <a:xfrm>
                <a:off x="2405" y="2924"/>
                <a:ext cx="2083" cy="1418"/>
              </a:xfrm>
              <a:custGeom>
                <a:avLst/>
                <a:gdLst>
                  <a:gd name="T0" fmla="*/ 0 w 2083"/>
                  <a:gd name="T1" fmla="*/ 1070 h 1418"/>
                  <a:gd name="T2" fmla="*/ 2083 w 2083"/>
                  <a:gd name="T3" fmla="*/ 0 h 1418"/>
                  <a:gd name="T4" fmla="*/ 2045 w 2083"/>
                  <a:gd name="T5" fmla="*/ 355 h 1418"/>
                  <a:gd name="T6" fmla="*/ 7 w 2083"/>
                  <a:gd name="T7" fmla="*/ 1418 h 1418"/>
                  <a:gd name="T8" fmla="*/ 0 w 2083"/>
                  <a:gd name="T9" fmla="*/ 1070 h 1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83" h="1418">
                    <a:moveTo>
                      <a:pt x="0" y="1070"/>
                    </a:moveTo>
                    <a:lnTo>
                      <a:pt x="2083" y="0"/>
                    </a:lnTo>
                    <a:lnTo>
                      <a:pt x="2045" y="355"/>
                    </a:lnTo>
                    <a:lnTo>
                      <a:pt x="7" y="1418"/>
                    </a:lnTo>
                    <a:lnTo>
                      <a:pt x="0" y="107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191" name="Freeform 15"/>
              <p:cNvSpPr>
                <a:spLocks/>
              </p:cNvSpPr>
              <p:nvPr/>
            </p:nvSpPr>
            <p:spPr bwMode="gray">
              <a:xfrm>
                <a:off x="1082" y="2355"/>
                <a:ext cx="3406" cy="1639"/>
              </a:xfrm>
              <a:custGeom>
                <a:avLst/>
                <a:gdLst>
                  <a:gd name="T0" fmla="*/ 1323 w 3406"/>
                  <a:gd name="T1" fmla="*/ 1639 h 1639"/>
                  <a:gd name="T2" fmla="*/ 0 w 3406"/>
                  <a:gd name="T3" fmla="*/ 671 h 1639"/>
                  <a:gd name="T4" fmla="*/ 1969 w 3406"/>
                  <a:gd name="T5" fmla="*/ 0 h 1639"/>
                  <a:gd name="T6" fmla="*/ 3406 w 3406"/>
                  <a:gd name="T7" fmla="*/ 569 h 1639"/>
                  <a:gd name="T8" fmla="*/ 1323 w 3406"/>
                  <a:gd name="T9" fmla="*/ 1639 h 1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06" h="1639">
                    <a:moveTo>
                      <a:pt x="1323" y="1639"/>
                    </a:moveTo>
                    <a:lnTo>
                      <a:pt x="0" y="671"/>
                    </a:lnTo>
                    <a:lnTo>
                      <a:pt x="1969" y="0"/>
                    </a:lnTo>
                    <a:lnTo>
                      <a:pt x="3406" y="569"/>
                    </a:lnTo>
                    <a:lnTo>
                      <a:pt x="1323" y="1639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0192" name="Group 16"/>
            <p:cNvGrpSpPr>
              <a:grpSpLocks/>
            </p:cNvGrpSpPr>
            <p:nvPr/>
          </p:nvGrpSpPr>
          <p:grpSpPr bwMode="auto">
            <a:xfrm>
              <a:off x="862" y="713"/>
              <a:ext cx="3780" cy="1993"/>
              <a:chOff x="1082" y="2355"/>
              <a:chExt cx="3406" cy="1993"/>
            </a:xfrm>
          </p:grpSpPr>
          <p:sp>
            <p:nvSpPr>
              <p:cNvPr id="50193" name="Freeform 17"/>
              <p:cNvSpPr>
                <a:spLocks/>
              </p:cNvSpPr>
              <p:nvPr/>
            </p:nvSpPr>
            <p:spPr bwMode="gray">
              <a:xfrm>
                <a:off x="1082" y="3026"/>
                <a:ext cx="1338" cy="1322"/>
              </a:xfrm>
              <a:custGeom>
                <a:avLst/>
                <a:gdLst>
                  <a:gd name="T0" fmla="*/ 51 w 1323"/>
                  <a:gd name="T1" fmla="*/ 367 h 1322"/>
                  <a:gd name="T2" fmla="*/ 1323 w 1323"/>
                  <a:gd name="T3" fmla="*/ 1322 h 1322"/>
                  <a:gd name="T4" fmla="*/ 1323 w 1323"/>
                  <a:gd name="T5" fmla="*/ 974 h 1322"/>
                  <a:gd name="T6" fmla="*/ 0 w 1323"/>
                  <a:gd name="T7" fmla="*/ 0 h 1322"/>
                  <a:gd name="T8" fmla="*/ 51 w 1323"/>
                  <a:gd name="T9" fmla="*/ 367 h 1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3" h="1322">
                    <a:moveTo>
                      <a:pt x="51" y="367"/>
                    </a:moveTo>
                    <a:lnTo>
                      <a:pt x="1323" y="1322"/>
                    </a:lnTo>
                    <a:lnTo>
                      <a:pt x="1323" y="974"/>
                    </a:lnTo>
                    <a:lnTo>
                      <a:pt x="0" y="0"/>
                    </a:lnTo>
                    <a:lnTo>
                      <a:pt x="51" y="367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194" name="Freeform 18"/>
              <p:cNvSpPr>
                <a:spLocks/>
              </p:cNvSpPr>
              <p:nvPr/>
            </p:nvSpPr>
            <p:spPr bwMode="gray">
              <a:xfrm>
                <a:off x="2405" y="2924"/>
                <a:ext cx="2083" cy="1418"/>
              </a:xfrm>
              <a:custGeom>
                <a:avLst/>
                <a:gdLst>
                  <a:gd name="T0" fmla="*/ 0 w 2083"/>
                  <a:gd name="T1" fmla="*/ 1070 h 1418"/>
                  <a:gd name="T2" fmla="*/ 2083 w 2083"/>
                  <a:gd name="T3" fmla="*/ 0 h 1418"/>
                  <a:gd name="T4" fmla="*/ 2045 w 2083"/>
                  <a:gd name="T5" fmla="*/ 355 h 1418"/>
                  <a:gd name="T6" fmla="*/ 7 w 2083"/>
                  <a:gd name="T7" fmla="*/ 1418 h 1418"/>
                  <a:gd name="T8" fmla="*/ 0 w 2083"/>
                  <a:gd name="T9" fmla="*/ 1070 h 1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83" h="1418">
                    <a:moveTo>
                      <a:pt x="0" y="1070"/>
                    </a:moveTo>
                    <a:lnTo>
                      <a:pt x="2083" y="0"/>
                    </a:lnTo>
                    <a:lnTo>
                      <a:pt x="2045" y="355"/>
                    </a:lnTo>
                    <a:lnTo>
                      <a:pt x="7" y="1418"/>
                    </a:lnTo>
                    <a:lnTo>
                      <a:pt x="0" y="107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195" name="Freeform 19"/>
              <p:cNvSpPr>
                <a:spLocks/>
              </p:cNvSpPr>
              <p:nvPr/>
            </p:nvSpPr>
            <p:spPr bwMode="gray">
              <a:xfrm>
                <a:off x="1082" y="2355"/>
                <a:ext cx="3406" cy="1639"/>
              </a:xfrm>
              <a:custGeom>
                <a:avLst/>
                <a:gdLst>
                  <a:gd name="T0" fmla="*/ 1323 w 3406"/>
                  <a:gd name="T1" fmla="*/ 1639 h 1639"/>
                  <a:gd name="T2" fmla="*/ 0 w 3406"/>
                  <a:gd name="T3" fmla="*/ 671 h 1639"/>
                  <a:gd name="T4" fmla="*/ 1969 w 3406"/>
                  <a:gd name="T5" fmla="*/ 0 h 1639"/>
                  <a:gd name="T6" fmla="*/ 3406 w 3406"/>
                  <a:gd name="T7" fmla="*/ 569 h 1639"/>
                  <a:gd name="T8" fmla="*/ 1323 w 3406"/>
                  <a:gd name="T9" fmla="*/ 1639 h 1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06" h="1639">
                    <a:moveTo>
                      <a:pt x="1323" y="1639"/>
                    </a:moveTo>
                    <a:lnTo>
                      <a:pt x="0" y="671"/>
                    </a:lnTo>
                    <a:lnTo>
                      <a:pt x="1969" y="0"/>
                    </a:lnTo>
                    <a:lnTo>
                      <a:pt x="3406" y="569"/>
                    </a:lnTo>
                    <a:lnTo>
                      <a:pt x="1323" y="1639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8F8F8">
                      <a:gamma/>
                      <a:shade val="86275"/>
                      <a:invGamma/>
                    </a:srgbClr>
                  </a:gs>
                  <a:gs pos="100000">
                    <a:srgbClr val="F8F8F8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0196" name="AutoShape 20"/>
          <p:cNvSpPr>
            <a:spLocks noChangeArrowheads="1"/>
          </p:cNvSpPr>
          <p:nvPr/>
        </p:nvSpPr>
        <p:spPr bwMode="auto">
          <a:xfrm>
            <a:off x="2411413" y="1268413"/>
            <a:ext cx="6481762" cy="1152525"/>
          </a:xfrm>
          <a:prstGeom prst="roundRect">
            <a:avLst>
              <a:gd name="adj" fmla="val 5856"/>
            </a:avLst>
          </a:prstGeom>
          <a:solidFill>
            <a:schemeClr val="bg2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Изпълнението на насоките за управление на умората се</a:t>
            </a:r>
          </a:p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 осъществява най-добре от интердисциплинарни екипи, </a:t>
            </a:r>
          </a:p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способни да приспособяват интервенциите към нуждите </a:t>
            </a:r>
          </a:p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на отделния пациент. </a:t>
            </a:r>
          </a:p>
        </p:txBody>
      </p:sp>
      <p:sp>
        <p:nvSpPr>
          <p:cNvPr id="50197" name="AutoShape 21"/>
          <p:cNvSpPr>
            <a:spLocks noChangeArrowheads="1"/>
          </p:cNvSpPr>
          <p:nvPr/>
        </p:nvSpPr>
        <p:spPr bwMode="auto">
          <a:xfrm>
            <a:off x="2339975" y="2636838"/>
            <a:ext cx="6553200" cy="1152525"/>
          </a:xfrm>
          <a:prstGeom prst="roundRect">
            <a:avLst>
              <a:gd name="adj" fmla="val 5856"/>
            </a:avLst>
          </a:prstGeom>
          <a:solidFill>
            <a:schemeClr val="bg2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Трябва да се прилагат образователни и обучителни програми,</a:t>
            </a:r>
          </a:p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 за да се гарантира, че специалистите в областта на </a:t>
            </a:r>
          </a:p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здравеопазването имат знания и умения за  оценка и </a:t>
            </a:r>
          </a:p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управление на умората.</a:t>
            </a:r>
          </a:p>
        </p:txBody>
      </p:sp>
      <p:sp>
        <p:nvSpPr>
          <p:cNvPr id="50198" name="AutoShape 22"/>
          <p:cNvSpPr>
            <a:spLocks noChangeArrowheads="1"/>
          </p:cNvSpPr>
          <p:nvPr/>
        </p:nvSpPr>
        <p:spPr bwMode="auto">
          <a:xfrm>
            <a:off x="2268538" y="5445125"/>
            <a:ext cx="6480175" cy="1152525"/>
          </a:xfrm>
          <a:prstGeom prst="roundRect">
            <a:avLst>
              <a:gd name="adj" fmla="val 5856"/>
            </a:avLst>
          </a:prstGeom>
          <a:solidFill>
            <a:schemeClr val="bg2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Качеството на управлението на умората трябва да бъде </a:t>
            </a:r>
          </a:p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включено в постоянни проекти за подобряване на QOL.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2852738"/>
            <a:ext cx="1836738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bg-BG" sz="2400" b="1" i="1">
                <a:solidFill>
                  <a:schemeClr val="accent2"/>
                </a:solidFill>
                <a:latin typeface="Times New Roman" charset="0"/>
              </a:rPr>
              <a:t>Заключение</a:t>
            </a:r>
            <a:endParaRPr lang="ru-RU" sz="2400" b="1" i="1">
              <a:solidFill>
                <a:schemeClr val="accent2"/>
              </a:solidFill>
              <a:latin typeface="Times New Roman" charset="0"/>
            </a:endParaRPr>
          </a:p>
        </p:txBody>
      </p:sp>
      <p:sp>
        <p:nvSpPr>
          <p:cNvPr id="50203" name="AutoShape 27"/>
          <p:cNvSpPr>
            <a:spLocks noChangeArrowheads="1"/>
          </p:cNvSpPr>
          <p:nvPr/>
        </p:nvSpPr>
        <p:spPr bwMode="auto">
          <a:xfrm>
            <a:off x="2411413" y="4005263"/>
            <a:ext cx="6480175" cy="1152525"/>
          </a:xfrm>
          <a:prstGeom prst="roundRect">
            <a:avLst>
              <a:gd name="adj" fmla="val 5856"/>
            </a:avLst>
          </a:prstGeom>
          <a:solidFill>
            <a:schemeClr val="bg2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Умората, свързана с рака, трябва да бъде включена в </a:t>
            </a:r>
          </a:p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клиничните изводи за здравето като независима </a:t>
            </a:r>
          </a:p>
          <a:p>
            <a:r>
              <a:rPr lang="bg-BG" b="1">
                <a:solidFill>
                  <a:srgbClr val="006600"/>
                </a:solidFill>
                <a:latin typeface="Times New Roman" charset="0"/>
              </a:rPr>
              <a:t>променлива и потенциален модератор на резултата. </a:t>
            </a:r>
          </a:p>
        </p:txBody>
      </p:sp>
      <p:sp>
        <p:nvSpPr>
          <p:cNvPr id="50206" name="Line 30"/>
          <p:cNvSpPr>
            <a:spLocks noChangeShapeType="1"/>
          </p:cNvSpPr>
          <p:nvPr/>
        </p:nvSpPr>
        <p:spPr bwMode="auto">
          <a:xfrm flipV="1">
            <a:off x="1908175" y="3284538"/>
            <a:ext cx="431800" cy="73025"/>
          </a:xfrm>
          <a:prstGeom prst="line">
            <a:avLst/>
          </a:prstGeom>
          <a:noFill/>
          <a:ln w="9525">
            <a:solidFill>
              <a:srgbClr val="33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7" name="Line 31"/>
          <p:cNvSpPr>
            <a:spLocks noChangeShapeType="1"/>
          </p:cNvSpPr>
          <p:nvPr/>
        </p:nvSpPr>
        <p:spPr bwMode="auto">
          <a:xfrm>
            <a:off x="1979613" y="3357563"/>
            <a:ext cx="360362" cy="1366837"/>
          </a:xfrm>
          <a:prstGeom prst="line">
            <a:avLst/>
          </a:prstGeom>
          <a:noFill/>
          <a:ln w="9525">
            <a:solidFill>
              <a:srgbClr val="33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8" name="Line 32"/>
          <p:cNvSpPr>
            <a:spLocks noChangeShapeType="1"/>
          </p:cNvSpPr>
          <p:nvPr/>
        </p:nvSpPr>
        <p:spPr bwMode="auto">
          <a:xfrm>
            <a:off x="1908175" y="3357563"/>
            <a:ext cx="0" cy="2592387"/>
          </a:xfrm>
          <a:prstGeom prst="line">
            <a:avLst/>
          </a:prstGeom>
          <a:noFill/>
          <a:ln w="9525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11" name="Line 35"/>
          <p:cNvSpPr>
            <a:spLocks noChangeShapeType="1"/>
          </p:cNvSpPr>
          <p:nvPr/>
        </p:nvSpPr>
        <p:spPr bwMode="auto">
          <a:xfrm>
            <a:off x="1908175" y="5949950"/>
            <a:ext cx="360363" cy="0"/>
          </a:xfrm>
          <a:prstGeom prst="line">
            <a:avLst/>
          </a:prstGeom>
          <a:noFill/>
          <a:ln w="9525">
            <a:solidFill>
              <a:srgbClr val="33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12" name="Line 36"/>
          <p:cNvSpPr>
            <a:spLocks noChangeShapeType="1"/>
          </p:cNvSpPr>
          <p:nvPr/>
        </p:nvSpPr>
        <p:spPr bwMode="auto">
          <a:xfrm flipV="1">
            <a:off x="1835150" y="1773238"/>
            <a:ext cx="0" cy="1584325"/>
          </a:xfrm>
          <a:prstGeom prst="line">
            <a:avLst/>
          </a:prstGeom>
          <a:noFill/>
          <a:ln w="9525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14" name="Line 38"/>
          <p:cNvSpPr>
            <a:spLocks noChangeShapeType="1"/>
          </p:cNvSpPr>
          <p:nvPr/>
        </p:nvSpPr>
        <p:spPr bwMode="auto">
          <a:xfrm>
            <a:off x="1835150" y="1773238"/>
            <a:ext cx="576263" cy="0"/>
          </a:xfrm>
          <a:prstGeom prst="line">
            <a:avLst/>
          </a:prstGeom>
          <a:noFill/>
          <a:ln w="9525">
            <a:solidFill>
              <a:srgbClr val="33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Calibri" charset="0"/>
            </a:endParaRP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Calibri" charset="0"/>
            </a:endParaRPr>
          </a:p>
        </p:txBody>
      </p:sp>
      <p:sp>
        <p:nvSpPr>
          <p:cNvPr id="17411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276600" y="1196975"/>
            <a:ext cx="4968875" cy="4824413"/>
          </a:xfrm>
        </p:spPr>
      </p:sp>
      <p:pic>
        <p:nvPicPr>
          <p:cNvPr id="17412" name="Picture 4" descr="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738" y="-53975"/>
            <a:ext cx="9261476" cy="696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4" descr="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42863"/>
            <a:ext cx="9296400" cy="6943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Title 1"/>
          <p:cNvSpPr>
            <a:spLocks noGrp="1"/>
          </p:cNvSpPr>
          <p:nvPr>
            <p:ph type="title" idx="4294967295"/>
          </p:nvPr>
        </p:nvSpPr>
        <p:spPr>
          <a:xfrm>
            <a:off x="2555875" y="765175"/>
            <a:ext cx="5257800" cy="639763"/>
          </a:xfrm>
        </p:spPr>
        <p:txBody>
          <a:bodyPr/>
          <a:lstStyle/>
          <a:p>
            <a:r>
              <a:rPr lang="bg-BG" sz="2400" b="1">
                <a:solidFill>
                  <a:srgbClr val="006600"/>
                </a:solidFill>
                <a:latin typeface="Times New Roman" charset="0"/>
              </a:rPr>
              <a:t>СЛУЧВАЛО ЛИ ТИ СИ Е ДА СИ ТОЛКОВА УМОРЕН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1908175" y="4192588"/>
            <a:ext cx="26701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bg-BG" sz="2800" b="1">
                <a:solidFill>
                  <a:srgbClr val="006600"/>
                </a:solidFill>
                <a:latin typeface="Times New Roman" charset="0"/>
              </a:rPr>
              <a:t>Да се чувстваш</a:t>
            </a:r>
          </a:p>
        </p:txBody>
      </p:sp>
      <p:pic>
        <p:nvPicPr>
          <p:cNvPr id="34821" name="Picture 5" descr="ima0g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349500"/>
            <a:ext cx="2828925" cy="1619250"/>
          </a:xfrm>
          <a:prstGeom prst="rect">
            <a:avLst/>
          </a:prstGeom>
          <a:noFill/>
          <a:ln w="5715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822" name="Picture 6" descr="imag00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076700"/>
            <a:ext cx="2143125" cy="2143125"/>
          </a:xfrm>
          <a:prstGeom prst="rect">
            <a:avLst/>
          </a:prstGeom>
          <a:noFill/>
          <a:ln w="5715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823" name="Picture 7" descr="ima13ge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1628775"/>
            <a:ext cx="2314575" cy="1971675"/>
          </a:xfrm>
          <a:prstGeom prst="rect">
            <a:avLst/>
          </a:prstGeom>
          <a:noFill/>
          <a:ln w="5715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824" name="Picture 8" descr="ima51ge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4797425"/>
            <a:ext cx="2466975" cy="1847850"/>
          </a:xfrm>
          <a:prstGeom prst="rect">
            <a:avLst/>
          </a:prstGeom>
          <a:noFill/>
          <a:ln w="5715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4" descr="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42863"/>
            <a:ext cx="9296400" cy="6943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3" name="Title 1"/>
          <p:cNvSpPr>
            <a:spLocks noGrp="1"/>
          </p:cNvSpPr>
          <p:nvPr>
            <p:ph type="title" idx="4294967295"/>
          </p:nvPr>
        </p:nvSpPr>
        <p:spPr>
          <a:xfrm>
            <a:off x="2555875" y="765175"/>
            <a:ext cx="5257800" cy="639763"/>
          </a:xfrm>
        </p:spPr>
        <p:txBody>
          <a:bodyPr/>
          <a:lstStyle/>
          <a:p>
            <a:r>
              <a:rPr lang="bg-BG" sz="2400" b="1">
                <a:solidFill>
                  <a:srgbClr val="006600"/>
                </a:solidFill>
                <a:latin typeface="Times New Roman" charset="0"/>
              </a:rPr>
              <a:t>СЛУЧВАЛО ЛИ ТИ СИ Е ДА СИ ТОЛКОВА УМОРЕН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1908175" y="4192588"/>
            <a:ext cx="20304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bg-BG" sz="2800" b="1">
                <a:solidFill>
                  <a:srgbClr val="006600"/>
                </a:solidFill>
                <a:latin typeface="Times New Roman" charset="0"/>
              </a:rPr>
              <a:t>Да си готов</a:t>
            </a:r>
          </a:p>
        </p:txBody>
      </p:sp>
      <p:pic>
        <p:nvPicPr>
          <p:cNvPr id="35845" name="Picture 5" descr="ima5g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844675"/>
            <a:ext cx="2638425" cy="1733550"/>
          </a:xfrm>
          <a:prstGeom prst="rect">
            <a:avLst/>
          </a:prstGeom>
          <a:noFill/>
          <a:ln w="5715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846" name="Picture 6" descr="imag9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2997200"/>
            <a:ext cx="2619375" cy="1743075"/>
          </a:xfrm>
          <a:prstGeom prst="rect">
            <a:avLst/>
          </a:prstGeom>
          <a:noFill/>
          <a:ln w="5715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847" name="Picture 7" descr="ima11ge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4652963"/>
            <a:ext cx="2628900" cy="1743075"/>
          </a:xfrm>
          <a:prstGeom prst="rect">
            <a:avLst/>
          </a:prstGeom>
          <a:noFill/>
          <a:ln w="5715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4" descr="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42863"/>
            <a:ext cx="9296400" cy="6943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7" name="Title 1"/>
          <p:cNvSpPr>
            <a:spLocks noGrp="1"/>
          </p:cNvSpPr>
          <p:nvPr>
            <p:ph type="title" idx="4294967295"/>
          </p:nvPr>
        </p:nvSpPr>
        <p:spPr>
          <a:xfrm>
            <a:off x="5508625" y="908050"/>
            <a:ext cx="2627313" cy="4176713"/>
          </a:xfrm>
        </p:spPr>
        <p:txBody>
          <a:bodyPr/>
          <a:lstStyle/>
          <a:p>
            <a:r>
              <a:rPr lang="bg-BG" sz="3600" b="1">
                <a:solidFill>
                  <a:srgbClr val="006600"/>
                </a:solidFill>
                <a:latin typeface="Times New Roman" charset="0"/>
              </a:rPr>
              <a:t>ТОВА </a:t>
            </a:r>
            <a:br>
              <a:rPr lang="bg-BG" sz="3600" b="1">
                <a:solidFill>
                  <a:srgbClr val="006600"/>
                </a:solidFill>
                <a:latin typeface="Times New Roman" charset="0"/>
              </a:rPr>
            </a:br>
            <a:r>
              <a:rPr lang="bg-BG" sz="3600" b="1">
                <a:solidFill>
                  <a:srgbClr val="006600"/>
                </a:solidFill>
                <a:latin typeface="Times New Roman" charset="0"/>
              </a:rPr>
              <a:t>Е </a:t>
            </a:r>
            <a:br>
              <a:rPr lang="bg-BG" sz="3600" b="1">
                <a:solidFill>
                  <a:srgbClr val="006600"/>
                </a:solidFill>
                <a:latin typeface="Times New Roman" charset="0"/>
              </a:rPr>
            </a:br>
            <a:r>
              <a:rPr lang="bg-BG" sz="3600" b="1">
                <a:solidFill>
                  <a:srgbClr val="006600"/>
                </a:solidFill>
                <a:latin typeface="Times New Roman" charset="0"/>
              </a:rPr>
              <a:t>НИЩО</a:t>
            </a:r>
          </a:p>
        </p:txBody>
      </p:sp>
      <p:pic>
        <p:nvPicPr>
          <p:cNvPr id="36868" name="Picture 4" descr="ima17g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628775"/>
            <a:ext cx="3095625" cy="2736850"/>
          </a:xfrm>
          <a:prstGeom prst="rect">
            <a:avLst/>
          </a:prstGeom>
          <a:noFill/>
          <a:ln w="5715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1412875"/>
            <a:ext cx="7315200" cy="715963"/>
          </a:xfrm>
        </p:spPr>
        <p:txBody>
          <a:bodyPr>
            <a:normAutofit/>
          </a:bodyPr>
          <a:lstStyle/>
          <a:p>
            <a:r>
              <a:rPr lang="bg-BG" sz="2400" b="1">
                <a:solidFill>
                  <a:srgbClr val="006600"/>
                </a:solidFill>
                <a:latin typeface="Times New Roman" charset="0"/>
              </a:rPr>
              <a:t>КОНТРОЛ НА КАРЦИНОМНА УМОРА</a:t>
            </a:r>
            <a:r>
              <a:rPr lang="bg-BG" sz="2000" b="1">
                <a:solidFill>
                  <a:srgbClr val="003300"/>
                </a:solidFill>
                <a:latin typeface="Times New Roman" charset="0"/>
              </a:rPr>
              <a:t> </a:t>
            </a:r>
            <a:r>
              <a:rPr lang="en-US" sz="2000" b="1">
                <a:solidFill>
                  <a:srgbClr val="003300"/>
                </a:solidFill>
                <a:latin typeface="Times New Roman" charset="0"/>
              </a:rPr>
              <a:t/>
            </a:r>
            <a:br>
              <a:rPr lang="en-US" sz="2000" b="1">
                <a:solidFill>
                  <a:srgbClr val="003300"/>
                </a:solidFill>
                <a:latin typeface="Times New Roman" charset="0"/>
              </a:rPr>
            </a:br>
            <a:endParaRPr lang="ru-RU" sz="2000" b="1">
              <a:solidFill>
                <a:srgbClr val="003300"/>
              </a:solidFill>
              <a:latin typeface="Times New Roman" charset="0"/>
            </a:endParaRP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2895600" y="28733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1258888" y="2276475"/>
            <a:ext cx="6624637" cy="3384550"/>
          </a:xfrm>
          <a:custGeom>
            <a:avLst/>
            <a:gdLst>
              <a:gd name="T0" fmla="*/ 1890000 w 3780000"/>
              <a:gd name="T1" fmla="*/ 0 h 2237400"/>
              <a:gd name="T2" fmla="*/ 3780000 w 3780000"/>
              <a:gd name="T3" fmla="*/ 1118700 h 2237400"/>
              <a:gd name="T4" fmla="*/ 1890000 w 3780000"/>
              <a:gd name="T5" fmla="*/ 2237400 h 2237400"/>
              <a:gd name="T6" fmla="*/ 0 w 3780000"/>
              <a:gd name="T7" fmla="*/ 1118700 h 22374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83221 w 3780000"/>
              <a:gd name="T13" fmla="*/ 83221 h 2237400"/>
              <a:gd name="T14" fmla="*/ 3696779 w 3780000"/>
              <a:gd name="T15" fmla="*/ 2154179 h 22374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780000" h="2237400">
                <a:moveTo>
                  <a:pt x="284129" y="0"/>
                </a:moveTo>
                <a:lnTo>
                  <a:pt x="284129" y="-1"/>
                </a:lnTo>
                <a:cubicBezTo>
                  <a:pt x="127208" y="-1"/>
                  <a:pt x="-1" y="127208"/>
                  <a:pt x="-1" y="284128"/>
                </a:cubicBezTo>
                <a:lnTo>
                  <a:pt x="0" y="1953271"/>
                </a:lnTo>
                <a:lnTo>
                  <a:pt x="-1" y="1953270"/>
                </a:lnTo>
                <a:cubicBezTo>
                  <a:pt x="-1" y="2110191"/>
                  <a:pt x="127208" y="2237400"/>
                  <a:pt x="284128" y="2237400"/>
                </a:cubicBezTo>
                <a:lnTo>
                  <a:pt x="3495871" y="2237400"/>
                </a:lnTo>
                <a:lnTo>
                  <a:pt x="3495871" y="2237399"/>
                </a:lnTo>
                <a:cubicBezTo>
                  <a:pt x="3652791" y="2237399"/>
                  <a:pt x="3780000" y="2110191"/>
                  <a:pt x="3780000" y="1953271"/>
                </a:cubicBezTo>
                <a:lnTo>
                  <a:pt x="3780000" y="284129"/>
                </a:lnTo>
                <a:cubicBezTo>
                  <a:pt x="3780000" y="127208"/>
                  <a:pt x="3652791" y="0"/>
                  <a:pt x="3495871" y="0"/>
                </a:cubicBezTo>
                <a:lnTo>
                  <a:pt x="284129" y="0"/>
                </a:lnTo>
                <a:close/>
              </a:path>
            </a:pathLst>
          </a:custGeom>
          <a:gradFill rotWithShape="1">
            <a:gsLst>
              <a:gs pos="0">
                <a:srgbClr val="9900CC">
                  <a:gamma/>
                  <a:shade val="46275"/>
                  <a:invGamma/>
                </a:srgbClr>
              </a:gs>
              <a:gs pos="5000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pPr hangingPunct="0"/>
            <a:r>
              <a:rPr lang="bg-BG" sz="2400" b="1">
                <a:solidFill>
                  <a:schemeClr val="bg1"/>
                </a:solidFill>
                <a:latin typeface="Times New Roman" charset="0"/>
              </a:rPr>
              <a:t>Умората свързана с рака ( CRF ) е</a:t>
            </a:r>
          </a:p>
          <a:p>
            <a:pPr hangingPunct="0"/>
            <a:r>
              <a:rPr lang="bg-BG" sz="2400" b="1">
                <a:solidFill>
                  <a:schemeClr val="bg1"/>
                </a:solidFill>
                <a:latin typeface="Times New Roman" charset="0"/>
              </a:rPr>
              <a:t>изтощително, упорито, субективно чувство </a:t>
            </a:r>
          </a:p>
          <a:p>
            <a:pPr hangingPunct="0"/>
            <a:r>
              <a:rPr lang="bg-BG" sz="2400" b="1">
                <a:solidFill>
                  <a:schemeClr val="bg1"/>
                </a:solidFill>
                <a:latin typeface="Times New Roman" charset="0"/>
              </a:rPr>
              <a:t>за физическо,емоционално,и / или когнитивна</a:t>
            </a:r>
          </a:p>
          <a:p>
            <a:pPr hangingPunct="0"/>
            <a:r>
              <a:rPr lang="bg-BG" sz="2400" b="1">
                <a:solidFill>
                  <a:schemeClr val="bg1"/>
                </a:solidFill>
                <a:latin typeface="Times New Roman" charset="0"/>
              </a:rPr>
              <a:t>умора или изтощение, свързани с рака или </a:t>
            </a:r>
          </a:p>
          <a:p>
            <a:pPr hangingPunct="0"/>
            <a:r>
              <a:rPr lang="bg-BG" sz="2400" b="1">
                <a:solidFill>
                  <a:schemeClr val="bg1"/>
                </a:solidFill>
                <a:latin typeface="Times New Roman" charset="0"/>
              </a:rPr>
              <a:t>лечението на рак, което не е пропорционално </a:t>
            </a:r>
          </a:p>
          <a:p>
            <a:pPr hangingPunct="0"/>
            <a:r>
              <a:rPr lang="bg-BG" sz="2400" b="1">
                <a:solidFill>
                  <a:schemeClr val="bg1"/>
                </a:solidFill>
                <a:latin typeface="Times New Roman" charset="0"/>
              </a:rPr>
              <a:t>на скорошната дейност и пречи на </a:t>
            </a:r>
          </a:p>
          <a:p>
            <a:pPr hangingPunct="0"/>
            <a:r>
              <a:rPr lang="bg-BG" sz="2400" b="1">
                <a:solidFill>
                  <a:schemeClr val="bg1"/>
                </a:solidFill>
                <a:latin typeface="Times New Roman" charset="0"/>
              </a:rPr>
              <a:t>обичайното функциониране.</a:t>
            </a: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rot="18857520" flipH="1">
            <a:off x="467519" y="2134394"/>
            <a:ext cx="1898650" cy="1376362"/>
          </a:xfrm>
          <a:custGeom>
            <a:avLst/>
            <a:gdLst>
              <a:gd name="T0" fmla="*/ 950040 w 735"/>
              <a:gd name="T1" fmla="*/ 0 h 532"/>
              <a:gd name="T2" fmla="*/ 1900080 w 735"/>
              <a:gd name="T3" fmla="*/ 688320 h 532"/>
              <a:gd name="T4" fmla="*/ 950040 w 735"/>
              <a:gd name="T5" fmla="*/ 1376640 h 532"/>
              <a:gd name="T6" fmla="*/ 0 w 735"/>
              <a:gd name="T7" fmla="*/ 688320 h 532"/>
              <a:gd name="T8" fmla="*/ 17694720 60000 65536"/>
              <a:gd name="T9" fmla="*/ 0 60000 65536"/>
              <a:gd name="T10" fmla="*/ 5898240 60000 65536"/>
              <a:gd name="T11" fmla="*/ 1179648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35" h="532">
                <a:moveTo>
                  <a:pt x="0" y="0"/>
                </a:moveTo>
                <a:cubicBezTo>
                  <a:pt x="0" y="0"/>
                  <a:pt x="85" y="216"/>
                  <a:pt x="382" y="202"/>
                </a:cubicBezTo>
                <a:cubicBezTo>
                  <a:pt x="479" y="202"/>
                  <a:pt x="577" y="202"/>
                  <a:pt x="577" y="202"/>
                </a:cubicBezTo>
                <a:cubicBezTo>
                  <a:pt x="577" y="202"/>
                  <a:pt x="639" y="201"/>
                  <a:pt x="637" y="249"/>
                </a:cubicBezTo>
                <a:cubicBezTo>
                  <a:pt x="638" y="325"/>
                  <a:pt x="639" y="402"/>
                  <a:pt x="639" y="402"/>
                </a:cubicBezTo>
                <a:lnTo>
                  <a:pt x="598" y="400"/>
                </a:lnTo>
                <a:lnTo>
                  <a:pt x="669" y="532"/>
                </a:lnTo>
                <a:lnTo>
                  <a:pt x="735" y="402"/>
                </a:lnTo>
                <a:lnTo>
                  <a:pt x="696" y="402"/>
                </a:lnTo>
                <a:cubicBezTo>
                  <a:pt x="696" y="402"/>
                  <a:pt x="695" y="314"/>
                  <a:pt x="694" y="226"/>
                </a:cubicBezTo>
                <a:cubicBezTo>
                  <a:pt x="687" y="160"/>
                  <a:pt x="616" y="150"/>
                  <a:pt x="616" y="150"/>
                </a:cubicBezTo>
                <a:cubicBezTo>
                  <a:pt x="556" y="137"/>
                  <a:pt x="473" y="153"/>
                  <a:pt x="335" y="149"/>
                </a:cubicBezTo>
                <a:cubicBezTo>
                  <a:pt x="110" y="126"/>
                  <a:pt x="69" y="0"/>
                  <a:pt x="69" y="0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808080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3" descr="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1412875"/>
            <a:ext cx="7315200" cy="715963"/>
          </a:xfrm>
        </p:spPr>
        <p:txBody>
          <a:bodyPr>
            <a:normAutofit/>
          </a:bodyPr>
          <a:lstStyle/>
          <a:p>
            <a:r>
              <a:rPr lang="bg-BG" sz="2400" b="1">
                <a:solidFill>
                  <a:srgbClr val="006600"/>
                </a:solidFill>
                <a:latin typeface="Times New Roman" charset="0"/>
              </a:rPr>
              <a:t>КОНТРОЛ НА КАРЦИНОМНА УМОРА</a:t>
            </a:r>
            <a:r>
              <a:rPr lang="bg-BG" sz="2000" b="1">
                <a:solidFill>
                  <a:srgbClr val="003300"/>
                </a:solidFill>
                <a:latin typeface="Times New Roman" charset="0"/>
              </a:rPr>
              <a:t> </a:t>
            </a:r>
            <a:r>
              <a:rPr lang="en-US" sz="2000" b="1">
                <a:solidFill>
                  <a:srgbClr val="003300"/>
                </a:solidFill>
                <a:latin typeface="Times New Roman" charset="0"/>
              </a:rPr>
              <a:t/>
            </a:r>
            <a:br>
              <a:rPr lang="en-US" sz="2000" b="1">
                <a:solidFill>
                  <a:srgbClr val="003300"/>
                </a:solidFill>
                <a:latin typeface="Times New Roman" charset="0"/>
              </a:rPr>
            </a:br>
            <a:endParaRPr lang="ru-RU" sz="2000" b="1">
              <a:solidFill>
                <a:srgbClr val="003300"/>
              </a:solidFill>
              <a:latin typeface="Times New Roman" charset="0"/>
            </a:endParaRP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2895600" y="28733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1547813" y="2205038"/>
            <a:ext cx="5975350" cy="3600450"/>
          </a:xfrm>
          <a:custGeom>
            <a:avLst/>
            <a:gdLst>
              <a:gd name="T0" fmla="*/ 1890000 w 3780000"/>
              <a:gd name="T1" fmla="*/ 0 h 2237400"/>
              <a:gd name="T2" fmla="*/ 3780000 w 3780000"/>
              <a:gd name="T3" fmla="*/ 1118700 h 2237400"/>
              <a:gd name="T4" fmla="*/ 1890000 w 3780000"/>
              <a:gd name="T5" fmla="*/ 2237400 h 2237400"/>
              <a:gd name="T6" fmla="*/ 0 w 3780000"/>
              <a:gd name="T7" fmla="*/ 1118700 h 22374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83221 w 3780000"/>
              <a:gd name="T13" fmla="*/ 83221 h 2237400"/>
              <a:gd name="T14" fmla="*/ 3696779 w 3780000"/>
              <a:gd name="T15" fmla="*/ 2154179 h 22374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780000" h="2237400">
                <a:moveTo>
                  <a:pt x="284129" y="0"/>
                </a:moveTo>
                <a:lnTo>
                  <a:pt x="284129" y="-1"/>
                </a:lnTo>
                <a:cubicBezTo>
                  <a:pt x="127208" y="-1"/>
                  <a:pt x="-1" y="127208"/>
                  <a:pt x="-1" y="284128"/>
                </a:cubicBezTo>
                <a:lnTo>
                  <a:pt x="0" y="1953271"/>
                </a:lnTo>
                <a:lnTo>
                  <a:pt x="-1" y="1953270"/>
                </a:lnTo>
                <a:cubicBezTo>
                  <a:pt x="-1" y="2110191"/>
                  <a:pt x="127208" y="2237400"/>
                  <a:pt x="284128" y="2237400"/>
                </a:cubicBezTo>
                <a:lnTo>
                  <a:pt x="3495871" y="2237400"/>
                </a:lnTo>
                <a:lnTo>
                  <a:pt x="3495871" y="2237399"/>
                </a:lnTo>
                <a:cubicBezTo>
                  <a:pt x="3652791" y="2237399"/>
                  <a:pt x="3780000" y="2110191"/>
                  <a:pt x="3780000" y="1953271"/>
                </a:cubicBezTo>
                <a:lnTo>
                  <a:pt x="3780000" y="284129"/>
                </a:lnTo>
                <a:cubicBezTo>
                  <a:pt x="3780000" y="127208"/>
                  <a:pt x="3652791" y="0"/>
                  <a:pt x="3495871" y="0"/>
                </a:cubicBezTo>
                <a:lnTo>
                  <a:pt x="284129" y="0"/>
                </a:lnTo>
                <a:close/>
              </a:path>
            </a:pathLst>
          </a:custGeom>
          <a:gradFill rotWithShape="1">
            <a:gsLst>
              <a:gs pos="0">
                <a:srgbClr val="9900CC">
                  <a:gamma/>
                  <a:shade val="46275"/>
                  <a:invGamma/>
                </a:srgbClr>
              </a:gs>
              <a:gs pos="5000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pPr marL="742950" lvl="1" indent="-285750"/>
            <a:r>
              <a:rPr lang="bg-BG" sz="2400" b="1">
                <a:solidFill>
                  <a:schemeClr val="bg1"/>
                </a:solidFill>
                <a:latin typeface="Times New Roman" charset="0"/>
              </a:rPr>
              <a:t>Този симптом е :</a:t>
            </a:r>
          </a:p>
          <a:p>
            <a:pPr marL="742950" lvl="1" indent="-285750"/>
            <a:endParaRPr lang="bg-BG" sz="2400" b="1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sz="2400" b="1">
                <a:solidFill>
                  <a:schemeClr val="bg1"/>
                </a:solidFill>
                <a:latin typeface="Times New Roman" charset="0"/>
              </a:rPr>
              <a:t>непропорционален на нивото </a:t>
            </a:r>
          </a:p>
          <a:p>
            <a:pPr marL="742950" lvl="1" indent="-285750"/>
            <a:r>
              <a:rPr lang="bg-BG" sz="2400" b="1">
                <a:solidFill>
                  <a:schemeClr val="bg1"/>
                </a:solidFill>
                <a:latin typeface="Times New Roman" charset="0"/>
              </a:rPr>
              <a:t>на усилие на пациента</a:t>
            </a:r>
          </a:p>
          <a:p>
            <a:pPr marL="742950" lvl="1" indent="-285750"/>
            <a:endParaRPr lang="bg-BG" sz="2400" b="1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sz="2400" b="1">
                <a:solidFill>
                  <a:schemeClr val="bg1"/>
                </a:solidFill>
                <a:latin typeface="Times New Roman" charset="0"/>
              </a:rPr>
              <a:t>не се облекчава от покой или сън</a:t>
            </a:r>
          </a:p>
          <a:p>
            <a:pPr marL="742950" lvl="1" indent="-285750"/>
            <a:endParaRPr lang="bg-BG" sz="2400" b="1">
              <a:solidFill>
                <a:schemeClr val="bg1"/>
              </a:solidFill>
              <a:latin typeface="Times New Roman" charset="0"/>
            </a:endParaRPr>
          </a:p>
          <a:p>
            <a:pPr marL="742950" lvl="1" indent="-285750"/>
            <a:r>
              <a:rPr lang="bg-BG" sz="2400" b="1">
                <a:solidFill>
                  <a:schemeClr val="bg1"/>
                </a:solidFill>
                <a:latin typeface="Times New Roman" charset="0"/>
              </a:rPr>
              <a:t>може да продължи дълго време</a:t>
            </a:r>
          </a:p>
          <a:p>
            <a:pPr marL="742950" lvl="1" indent="-285750"/>
            <a:r>
              <a:rPr lang="bg-BG" sz="2400" b="1">
                <a:solidFill>
                  <a:schemeClr val="bg1"/>
                </a:solidFill>
                <a:latin typeface="Times New Roman" charset="0"/>
              </a:rPr>
              <a:t>след лечение</a:t>
            </a:r>
            <a:endParaRPr lang="bg-BG" sz="2400">
              <a:solidFill>
                <a:schemeClr val="bg1"/>
              </a:solidFill>
              <a:latin typeface="Times New Roman" charset="0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rot="19079004" flipH="1">
            <a:off x="900113" y="2133600"/>
            <a:ext cx="1898650" cy="1376363"/>
          </a:xfrm>
          <a:custGeom>
            <a:avLst/>
            <a:gdLst>
              <a:gd name="T0" fmla="*/ 950040 w 735"/>
              <a:gd name="T1" fmla="*/ 0 h 532"/>
              <a:gd name="T2" fmla="*/ 1900080 w 735"/>
              <a:gd name="T3" fmla="*/ 688320 h 532"/>
              <a:gd name="T4" fmla="*/ 950040 w 735"/>
              <a:gd name="T5" fmla="*/ 1376640 h 532"/>
              <a:gd name="T6" fmla="*/ 0 w 735"/>
              <a:gd name="T7" fmla="*/ 688320 h 532"/>
              <a:gd name="T8" fmla="*/ 17694720 60000 65536"/>
              <a:gd name="T9" fmla="*/ 0 60000 65536"/>
              <a:gd name="T10" fmla="*/ 5898240 60000 65536"/>
              <a:gd name="T11" fmla="*/ 1179648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35" h="532">
                <a:moveTo>
                  <a:pt x="0" y="0"/>
                </a:moveTo>
                <a:cubicBezTo>
                  <a:pt x="0" y="0"/>
                  <a:pt x="85" y="216"/>
                  <a:pt x="382" y="202"/>
                </a:cubicBezTo>
                <a:cubicBezTo>
                  <a:pt x="479" y="202"/>
                  <a:pt x="577" y="202"/>
                  <a:pt x="577" y="202"/>
                </a:cubicBezTo>
                <a:cubicBezTo>
                  <a:pt x="577" y="202"/>
                  <a:pt x="639" y="201"/>
                  <a:pt x="637" y="249"/>
                </a:cubicBezTo>
                <a:cubicBezTo>
                  <a:pt x="638" y="325"/>
                  <a:pt x="639" y="402"/>
                  <a:pt x="639" y="402"/>
                </a:cubicBezTo>
                <a:lnTo>
                  <a:pt x="598" y="400"/>
                </a:lnTo>
                <a:lnTo>
                  <a:pt x="669" y="532"/>
                </a:lnTo>
                <a:lnTo>
                  <a:pt x="735" y="402"/>
                </a:lnTo>
                <a:lnTo>
                  <a:pt x="696" y="402"/>
                </a:lnTo>
                <a:cubicBezTo>
                  <a:pt x="696" y="402"/>
                  <a:pt x="695" y="314"/>
                  <a:pt x="694" y="226"/>
                </a:cubicBezTo>
                <a:cubicBezTo>
                  <a:pt x="687" y="160"/>
                  <a:pt x="616" y="150"/>
                  <a:pt x="616" y="150"/>
                </a:cubicBezTo>
                <a:cubicBezTo>
                  <a:pt x="556" y="137"/>
                  <a:pt x="473" y="153"/>
                  <a:pt x="335" y="149"/>
                </a:cubicBezTo>
                <a:cubicBezTo>
                  <a:pt x="110" y="126"/>
                  <a:pt x="69" y="0"/>
                  <a:pt x="69" y="0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808080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592138" y="589756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sz="2400">
              <a:latin typeface="Times New Roman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 rot="5751000" flipH="1">
            <a:off x="1874837" y="5046663"/>
            <a:ext cx="284163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" name="Freeform 13"/>
          <p:cNvSpPr>
            <a:spLocks/>
          </p:cNvSpPr>
          <p:nvPr/>
        </p:nvSpPr>
        <p:spPr bwMode="auto">
          <a:xfrm rot="5751000" flipH="1">
            <a:off x="1874838" y="4254500"/>
            <a:ext cx="284162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3" name="Freeform 13"/>
          <p:cNvSpPr>
            <a:spLocks/>
          </p:cNvSpPr>
          <p:nvPr/>
        </p:nvSpPr>
        <p:spPr bwMode="auto">
          <a:xfrm rot="5751000" flipH="1">
            <a:off x="1874838" y="3175000"/>
            <a:ext cx="284162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3" descr="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20638"/>
            <a:ext cx="9121775" cy="681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250825" y="2514600"/>
            <a:ext cx="8893175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solidFill>
                  <a:srgbClr val="003300"/>
                </a:solidFill>
                <a:latin typeface="Times New Roman" charset="0"/>
              </a:rPr>
              <a:t>     </a:t>
            </a:r>
            <a:r>
              <a:rPr lang="bg-BG">
                <a:latin typeface="Arial" charset="0"/>
              </a:rPr>
              <a:t> </a:t>
            </a:r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Умората, вече е призната като един от най-честите и тревожни странични ефекти на рака и неговото лечение</a:t>
            </a:r>
            <a:r>
              <a:rPr lang="bg-BG" sz="2000">
                <a:solidFill>
                  <a:srgbClr val="006600"/>
                </a:solidFill>
                <a:latin typeface="Times New Roman" charset="0"/>
              </a:rPr>
              <a:t> </a:t>
            </a:r>
            <a:endParaRPr lang="bg-BG" sz="2000" b="1">
              <a:solidFill>
                <a:srgbClr val="006600"/>
              </a:solidFill>
              <a:latin typeface="Times New Roman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bg-BG" sz="2000">
                <a:solidFill>
                  <a:srgbClr val="003300"/>
                </a:solidFill>
                <a:latin typeface="Times New Roman" charset="0"/>
              </a:rPr>
              <a:t>                 </a:t>
            </a:r>
            <a:endParaRPr lang="ru-RU" sz="2000" b="1">
              <a:solidFill>
                <a:srgbClr val="003300"/>
              </a:solidFill>
              <a:latin typeface="Times New Roman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214438" y="1862138"/>
            <a:ext cx="73152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bg-BG" sz="2400" b="1">
                <a:solidFill>
                  <a:srgbClr val="006600"/>
                </a:solidFill>
                <a:latin typeface="Times New Roman" charset="0"/>
              </a:rPr>
              <a:t>КОНТРОЛ НА КАРЦИНОМНА УМОРА</a:t>
            </a:r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 </a:t>
            </a:r>
            <a:r>
              <a:rPr lang="en-US" sz="2000" b="1">
                <a:solidFill>
                  <a:srgbClr val="006600"/>
                </a:solidFill>
                <a:latin typeface="Times New Roman" charset="0"/>
              </a:rPr>
              <a:t/>
            </a:r>
            <a:br>
              <a:rPr lang="en-US" sz="2000" b="1">
                <a:solidFill>
                  <a:srgbClr val="006600"/>
                </a:solidFill>
                <a:latin typeface="Times New Roman" charset="0"/>
              </a:rPr>
            </a:br>
            <a:endParaRPr lang="ru-RU" sz="2000" b="1">
              <a:solidFill>
                <a:srgbClr val="006600"/>
              </a:solidFill>
              <a:latin typeface="Times New Roman" charset="0"/>
            </a:endParaRPr>
          </a:p>
        </p:txBody>
      </p:sp>
      <p:sp>
        <p:nvSpPr>
          <p:cNvPr id="39945" name="WordArt 9"/>
          <p:cNvSpPr>
            <a:spLocks noChangeArrowheads="1" noChangeShapeType="1" noTextEdit="1"/>
          </p:cNvSpPr>
          <p:nvPr/>
        </p:nvSpPr>
        <p:spPr bwMode="auto">
          <a:xfrm>
            <a:off x="684213" y="3789363"/>
            <a:ext cx="531812" cy="790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mr-IN" sz="4400" b="1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3300">
                    <a:alpha val="50000"/>
                  </a:srgbClr>
                </a:solidFill>
                <a:effectLst>
                  <a:outerShdw blurRad="63500" dist="46662" dir="2115817" algn="ctr" rotWithShape="0">
                    <a:srgbClr val="9999FF">
                      <a:alpha val="74998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?</a:t>
            </a:r>
            <a:endParaRPr lang="en-US" sz="4400" b="1" kern="1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FF3300">
                  <a:alpha val="50000"/>
                </a:srgbClr>
              </a:solidFill>
              <a:effectLst>
                <a:outerShdw blurRad="63500" dist="46662" dir="2115817" algn="ctr" rotWithShape="0">
                  <a:srgbClr val="9999FF">
                    <a:alpha val="74998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</p:txBody>
      </p:sp>
      <p:sp>
        <p:nvSpPr>
          <p:cNvPr id="39946" name="Rectangle 10"/>
          <p:cNvSpPr>
            <a:spLocks noChangeArrowheads="1"/>
          </p:cNvSpPr>
          <p:nvPr/>
        </p:nvSpPr>
        <p:spPr bwMode="auto">
          <a:xfrm>
            <a:off x="1476375" y="3716338"/>
            <a:ext cx="74041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Умората може да бъде повишена преди началото на лечението</a:t>
            </a:r>
          </a:p>
          <a:p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 и обикновено се увеличава по време на лечение на рак, </a:t>
            </a:r>
          </a:p>
          <a:p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включително лечение с радиация, химиотерапия, </a:t>
            </a:r>
          </a:p>
          <a:p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хормонални и / или биологични терапии</a:t>
            </a:r>
            <a:r>
              <a:rPr lang="ru-RU" sz="2000" b="1">
                <a:solidFill>
                  <a:srgbClr val="006600"/>
                </a:solidFill>
                <a:latin typeface="Times New Roman" charset="0"/>
              </a:rPr>
              <a:t>.</a:t>
            </a:r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3" descr="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" y="0"/>
            <a:ext cx="9121775" cy="681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250825" y="1989138"/>
            <a:ext cx="8893175" cy="456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solidFill>
                  <a:srgbClr val="003300"/>
                </a:solidFill>
                <a:latin typeface="Times New Roman" charset="0"/>
              </a:rPr>
              <a:t>     </a:t>
            </a:r>
            <a:r>
              <a:rPr lang="bg-BG" sz="2000" b="1" i="1">
                <a:solidFill>
                  <a:srgbClr val="0066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Честота на проявление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bg-BG" sz="2000" b="1" i="1">
              <a:solidFill>
                <a:srgbClr val="0066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sz="2000">
                <a:solidFill>
                  <a:srgbClr val="006600"/>
                </a:solidFill>
                <a:latin typeface="Times New Roman" charset="0"/>
              </a:rPr>
              <a:t>      </a:t>
            </a:r>
            <a:r>
              <a:rPr lang="bg-BG" b="1">
                <a:solidFill>
                  <a:srgbClr val="006600"/>
                </a:solidFill>
                <a:latin typeface="Times New Roman" charset="0"/>
              </a:rPr>
              <a:t>30% до 60% от пациентите съобщават за умерена до тежка умора по време на лечението</a:t>
            </a:r>
            <a:r>
              <a:rPr lang="bg-BG">
                <a:solidFill>
                  <a:srgbClr val="006600"/>
                </a:solidFill>
                <a:latin typeface="Arial" charset="0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b="1">
                <a:solidFill>
                  <a:srgbClr val="006600"/>
                </a:solidFill>
                <a:latin typeface="Times New Roman" charset="0"/>
              </a:rPr>
              <a:t>     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b="1">
                <a:solidFill>
                  <a:srgbClr val="006600"/>
                </a:solidFill>
                <a:latin typeface="Times New Roman" charset="0"/>
              </a:rPr>
              <a:t>    1569 пациенти с  рак - симптомите се наблюдават при 80% от хората, които получават химиотерапия и / или лъчетерапия</a:t>
            </a:r>
            <a:endParaRPr lang="en-US" b="1">
              <a:solidFill>
                <a:srgbClr val="006600"/>
              </a:solidFill>
              <a:latin typeface="Times New Roman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     </a:t>
            </a:r>
            <a:r>
              <a:rPr lang="bg-BG" b="1">
                <a:solidFill>
                  <a:srgbClr val="006600"/>
                </a:solidFill>
                <a:latin typeface="Times New Roman" charset="0"/>
              </a:rPr>
              <a:t>При пациенти с метастазирано заболяване преобладаването на CRF надхвърля 75 %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b="1">
              <a:solidFill>
                <a:srgbClr val="006600"/>
              </a:solidFill>
              <a:latin typeface="Times New Roman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     </a:t>
            </a:r>
            <a:r>
              <a:rPr lang="bg-BG" b="1">
                <a:solidFill>
                  <a:srgbClr val="006600"/>
                </a:solidFill>
                <a:latin typeface="Times New Roman" charset="0"/>
              </a:rPr>
              <a:t>1-годишно наднормено проучване, сравняващо 68 пациенти с неметастазен рак на гърдата, подложени на химиотерапия, с 60 участници без рак в контролата- умората се увеличава по време на химиотерапевтичното лечение (Р = .003) и е значително по-голяма при пациентите спрямо контролите (P &lt;.01 за всички точки от времето</a:t>
            </a:r>
            <a:r>
              <a:rPr lang="bg-BG" sz="2000" b="1">
                <a:solidFill>
                  <a:srgbClr val="006600"/>
                </a:solidFill>
                <a:latin typeface="Times New Roman" charset="0"/>
              </a:rPr>
              <a:t>) </a:t>
            </a:r>
            <a:endParaRPr lang="ru-RU" sz="2000" b="1">
              <a:solidFill>
                <a:srgbClr val="006600"/>
              </a:solidFill>
              <a:latin typeface="Times New Roman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187450" y="1341438"/>
            <a:ext cx="73152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bg-BG" sz="2400" b="1">
                <a:solidFill>
                  <a:srgbClr val="006600"/>
                </a:solidFill>
                <a:latin typeface="Times New Roman" charset="0"/>
              </a:rPr>
              <a:t>КОНТРОЛ НА КАРЦИНОМНА УМОРА</a:t>
            </a:r>
            <a:r>
              <a:rPr lang="bg-BG" sz="2000" b="1">
                <a:solidFill>
                  <a:srgbClr val="003300"/>
                </a:solidFill>
                <a:latin typeface="Times New Roman" charset="0"/>
              </a:rPr>
              <a:t> </a:t>
            </a:r>
            <a:r>
              <a:rPr lang="en-US" sz="2000" b="1">
                <a:solidFill>
                  <a:srgbClr val="003300"/>
                </a:solidFill>
                <a:latin typeface="Times New Roman" charset="0"/>
              </a:rPr>
              <a:t/>
            </a:r>
            <a:br>
              <a:rPr lang="en-US" sz="2000" b="1">
                <a:solidFill>
                  <a:srgbClr val="003300"/>
                </a:solidFill>
                <a:latin typeface="Times New Roman" charset="0"/>
              </a:rPr>
            </a:br>
            <a:endParaRPr lang="ru-RU" sz="2000" b="1">
              <a:solidFill>
                <a:srgbClr val="003300"/>
              </a:solidFill>
              <a:latin typeface="Times New Roman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 rot="5751000" flipH="1">
            <a:off x="217487" y="5046663"/>
            <a:ext cx="284163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" name="Freeform 13"/>
          <p:cNvSpPr>
            <a:spLocks/>
          </p:cNvSpPr>
          <p:nvPr/>
        </p:nvSpPr>
        <p:spPr bwMode="auto">
          <a:xfrm rot="5751000" flipH="1">
            <a:off x="217488" y="4254500"/>
            <a:ext cx="284162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3" name="Freeform 13"/>
          <p:cNvSpPr>
            <a:spLocks/>
          </p:cNvSpPr>
          <p:nvPr/>
        </p:nvSpPr>
        <p:spPr bwMode="auto">
          <a:xfrm rot="5751000" flipH="1">
            <a:off x="217488" y="3390900"/>
            <a:ext cx="284162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4" name="Freeform 13"/>
          <p:cNvSpPr>
            <a:spLocks/>
          </p:cNvSpPr>
          <p:nvPr/>
        </p:nvSpPr>
        <p:spPr bwMode="auto">
          <a:xfrm rot="5751000" flipH="1">
            <a:off x="217487" y="2598738"/>
            <a:ext cx="284163" cy="217488"/>
          </a:xfrm>
          <a:custGeom>
            <a:avLst/>
            <a:gdLst>
              <a:gd name="T0" fmla="*/ 154620 w 21600"/>
              <a:gd name="T1" fmla="*/ 0 h 21600"/>
              <a:gd name="T2" fmla="*/ 309240 w 21600"/>
              <a:gd name="T3" fmla="*/ 179100 h 21600"/>
              <a:gd name="T4" fmla="*/ 154620 w 21600"/>
              <a:gd name="T5" fmla="*/ 358200 h 21600"/>
              <a:gd name="T6" fmla="*/ 0 w 21600"/>
              <a:gd name="T7" fmla="*/ 179100 h 21600"/>
              <a:gd name="T8" fmla="*/ 154620 w 21600"/>
              <a:gd name="T9" fmla="*/ 0 h 21600"/>
              <a:gd name="T10" fmla="*/ 45284 w 21600"/>
              <a:gd name="T11" fmla="*/ 52453 h 21600"/>
              <a:gd name="T12" fmla="*/ 0 w 21600"/>
              <a:gd name="T13" fmla="*/ 179100 h 21600"/>
              <a:gd name="T14" fmla="*/ 45284 w 21600"/>
              <a:gd name="T15" fmla="*/ 305747 h 21600"/>
              <a:gd name="T16" fmla="*/ 154620 w 21600"/>
              <a:gd name="T17" fmla="*/ 358200 h 21600"/>
              <a:gd name="T18" fmla="*/ 263956 w 21600"/>
              <a:gd name="T19" fmla="*/ 305747 h 21600"/>
              <a:gd name="T20" fmla="*/ 309240 w 21600"/>
              <a:gd name="T21" fmla="*/ 179100 h 21600"/>
              <a:gd name="T22" fmla="*/ 263956 w 21600"/>
              <a:gd name="T23" fmla="*/ 52453 h 21600"/>
              <a:gd name="T24" fmla="*/ 17694720 60000 65536"/>
              <a:gd name="T25" fmla="*/ 0 60000 65536"/>
              <a:gd name="T26" fmla="*/ 5898240 60000 65536"/>
              <a:gd name="T27" fmla="*/ 11796480 60000 65536"/>
              <a:gd name="T28" fmla="*/ 17694720 60000 65536"/>
              <a:gd name="T29" fmla="*/ 17694720 60000 65536"/>
              <a:gd name="T30" fmla="*/ 17694720 60000 65536"/>
              <a:gd name="T31" fmla="*/ 17694720 60000 65536"/>
              <a:gd name="T32" fmla="*/ 17694720 60000 65536"/>
              <a:gd name="T33" fmla="*/ 17694720 60000 65536"/>
              <a:gd name="T34" fmla="*/ 17694720 60000 65536"/>
              <a:gd name="T35" fmla="*/ 17694720 60000 65536"/>
              <a:gd name="T36" fmla="*/ 3163 w 21600"/>
              <a:gd name="T37" fmla="*/ 3163 h 21600"/>
              <a:gd name="T38" fmla="*/ 18437 w 21600"/>
              <a:gd name="T39" fmla="*/ 184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>
                <a:moveTo>
                  <a:pt x="10800" y="0"/>
                </a:moveTo>
                <a:lnTo>
                  <a:pt x="10800" y="-1"/>
                </a:lnTo>
                <a:cubicBezTo>
                  <a:pt x="4835" y="-1"/>
                  <a:pt x="-1" y="4835"/>
                  <a:pt x="-1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lose/>
              </a:path>
            </a:pathLst>
          </a:custGeom>
          <a:gradFill rotWithShape="1">
            <a:gsLst>
              <a:gs pos="0">
                <a:srgbClr val="9900CC"/>
              </a:gs>
              <a:gs pos="100000">
                <a:srgbClr val="9900CC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440">
            <a:solidFill>
              <a:srgbClr val="F8F8F8"/>
            </a:solidFill>
            <a:prstDash val="solid"/>
            <a:miter lim="800000"/>
            <a:headEnd/>
            <a:tailEnd/>
          </a:ln>
          <a:effectLst>
            <a:outerShdw dist="77353" dir="562479" algn="tl" rotWithShape="0">
              <a:srgbClr val="080808">
                <a:alpha val="50000"/>
              </a:srgbClr>
            </a:outerShdw>
          </a:effectLst>
        </p:spPr>
        <p:txBody>
          <a:bodyPr wrap="none" lIns="90000" tIns="46800" rIns="90000" bIns="46800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1421</Words>
  <Application>Microsoft Macintosh PowerPoint</Application>
  <PresentationFormat>On-screen Show (4:3)</PresentationFormat>
  <Paragraphs>221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Calibri</vt:lpstr>
      <vt:lpstr>Arial</vt:lpstr>
      <vt:lpstr>Times New Roman</vt:lpstr>
      <vt:lpstr>Office Theme</vt:lpstr>
      <vt:lpstr>КОНТРОЛ  НА  КАРЦИНОМНА УМОРА</vt:lpstr>
      <vt:lpstr>СЛУЧВАЛО ЛИ ТИ СИ Е ДА СИ ТОЛКОВА УМОРЕН</vt:lpstr>
      <vt:lpstr>СЛУЧВАЛО ЛИ ТИ СИ Е ДА СИ ТОЛКОВА УМОРЕН</vt:lpstr>
      <vt:lpstr>СЛУЧВАЛО ЛИ ТИ СИ Е ДА СИ ТОЛКОВА УМОРЕН</vt:lpstr>
      <vt:lpstr>ТОВА  Е  НИЩО</vt:lpstr>
      <vt:lpstr>КОНТРОЛ НА КАРЦИНОМНА УМОРА  </vt:lpstr>
      <vt:lpstr>КОНТРОЛ НА КАРЦИНОМНА УМОРА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НАСОКИ ЗА ОЦЕНКА И ЛЕЧЕНИЕ </vt:lpstr>
      <vt:lpstr>НАСОКИ ЗА ОЦЕНКА И ЛЕЧЕНИЕ </vt:lpstr>
      <vt:lpstr>НАСОКИ ЗА ОЦЕНКА И ЛЕЧЕНИЕ </vt:lpstr>
      <vt:lpstr>НАСОКИ ЗА ОЦЕНКА И ЛЕЧЕНИЕ </vt:lpstr>
      <vt:lpstr>НАСОКИ ЗА ОЦЕНКА И ЛЕЧЕНИЕ </vt:lpstr>
      <vt:lpstr>PowerPoint Presentation</vt:lpstr>
      <vt:lpstr>НАСОКИ ЗА ОЦЕНКА И ЛЕЧЕНИЕ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</dc:title>
  <dc:creator>Peter</dc:creator>
  <cp:lastModifiedBy>Dimitar Kalev</cp:lastModifiedBy>
  <cp:revision>71</cp:revision>
  <dcterms:created xsi:type="dcterms:W3CDTF">2014-06-21T20:03:13Z</dcterms:created>
  <dcterms:modified xsi:type="dcterms:W3CDTF">2018-10-02T13:41:50Z</dcterms:modified>
</cp:coreProperties>
</file>