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84" r:id="rId2"/>
    <p:sldId id="279" r:id="rId3"/>
    <p:sldId id="280" r:id="rId4"/>
    <p:sldId id="281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83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85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2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-1344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C97A-006F-4370-AEBD-8A9BE9906663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2.10.18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64C4-17D6-44DB-90C2-B3D0CE78E0B3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441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C97A-006F-4370-AEBD-8A9BE9906663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2.10.18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64C4-17D6-44DB-90C2-B3D0CE78E0B3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078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C97A-006F-4370-AEBD-8A9BE9906663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2.10.18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64C4-17D6-44DB-90C2-B3D0CE78E0B3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115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C97A-006F-4370-AEBD-8A9BE9906663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2.10.18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64C4-17D6-44DB-90C2-B3D0CE78E0B3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1118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C97A-006F-4370-AEBD-8A9BE9906663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2.10.18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64C4-17D6-44DB-90C2-B3D0CE78E0B3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65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20EA9-F146-4E6D-A1AA-635C5D82C040}" type="datetimeFigureOut">
              <a:rPr lang="en-US" smtClean="0"/>
              <a:t>2.10.18 г.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B30D-3E48-4A08-9AA2-F2364A001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24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20EA9-F146-4E6D-A1AA-635C5D82C040}" type="datetimeFigureOut">
              <a:rPr lang="en-US" smtClean="0"/>
              <a:t>2.10.18 г.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B30D-3E48-4A08-9AA2-F2364A001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97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C97A-006F-4370-AEBD-8A9BE9906663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2.10.18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64C4-17D6-44DB-90C2-B3D0CE78E0B3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391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C97A-006F-4370-AEBD-8A9BE9906663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2.10.18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64C4-17D6-44DB-90C2-B3D0CE78E0B3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932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6862-E1CD-42D7-AD15-EF71EDB5E300}" type="datetimeFigureOut">
              <a:rPr lang="bg-BG" smtClean="0"/>
              <a:pPr/>
              <a:t>2.10.18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25AF-59FA-4BB6-A0ED-3FD55A921519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327916" y="476673"/>
            <a:ext cx="6144419" cy="4536653"/>
          </a:xfrm>
        </p:spPr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3135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6862-E1CD-42D7-AD15-EF71EDB5E300}" type="datetimeFigureOut">
              <a:rPr lang="bg-BG" smtClean="0"/>
              <a:pPr/>
              <a:t>2.10.18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25AF-59FA-4BB6-A0ED-3FD55A921519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367808" y="1196752"/>
            <a:ext cx="6625563" cy="4824858"/>
          </a:xfrm>
        </p:spPr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35726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C97A-006F-4370-AEBD-8A9BE9906663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2.10.18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64C4-17D6-44DB-90C2-B3D0CE78E0B3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889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C97A-006F-4370-AEBD-8A9BE9906663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2.10.18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64C4-17D6-44DB-90C2-B3D0CE78E0B3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811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C97A-006F-4370-AEBD-8A9BE9906663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2.10.18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64C4-17D6-44DB-90C2-B3D0CE78E0B3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44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C97A-006F-4370-AEBD-8A9BE9906663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2.10.18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64C4-17D6-44DB-90C2-B3D0CE78E0B3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167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C97A-006F-4370-AEBD-8A9BE9906663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2.10.18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64C4-17D6-44DB-90C2-B3D0CE78E0B3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587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C97A-006F-4370-AEBD-8A9BE9906663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2.10.18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64C4-17D6-44DB-90C2-B3D0CE78E0B3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32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C97A-006F-4370-AEBD-8A9BE9906663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2.10.18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64C4-17D6-44DB-90C2-B3D0CE78E0B3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3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C97A-006F-4370-AEBD-8A9BE9906663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2.10.18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64C4-17D6-44DB-90C2-B3D0CE78E0B3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058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2.png"/><Relationship Id="rId22" Type="http://schemas.openxmlformats.org/officeDocument/2006/relationships/image" Target="../media/image3.png"/><Relationship Id="rId23" Type="http://schemas.openxmlformats.org/officeDocument/2006/relationships/image" Target="../media/image4.png"/><Relationship Id="rId24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2820EA9-F146-4E6D-A1AA-635C5D82C040}" type="datetimeFigureOut">
              <a:rPr lang="en-US" smtClean="0"/>
              <a:t>2.10.18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AB30D-3E48-4A08-9AA2-F2364A001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671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_template_2015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27" y="13343"/>
            <a:ext cx="12192000" cy="683131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875806" y="985964"/>
            <a:ext cx="9183687" cy="3329581"/>
          </a:xfrm>
        </p:spPr>
        <p:txBody>
          <a:bodyPr/>
          <a:lstStyle/>
          <a:p>
            <a:r>
              <a:rPr lang="bg-BG" sz="4400" b="1" dirty="0"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rPr>
              <a:t>Препоръки за най-добри подкрепящи грижи при болни с </a:t>
            </a:r>
            <a:r>
              <a:rPr lang="bg-BG" sz="4400" b="1" dirty="0" smtClean="0"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rPr>
              <a:t>карцином на гърда </a:t>
            </a:r>
            <a:r>
              <a:rPr lang="bg-BG" sz="4400" b="1" dirty="0"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rPr>
              <a:t>– МОРЕ 2018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980762" y="3034998"/>
            <a:ext cx="7398687" cy="1457405"/>
          </a:xfrm>
        </p:spPr>
        <p:txBody>
          <a:bodyPr>
            <a:normAutofit/>
          </a:bodyPr>
          <a:lstStyle/>
          <a:p>
            <a:pPr algn="l"/>
            <a:r>
              <a:rPr lang="bg-BG" sz="2800" b="1" dirty="0"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rPr>
              <a:t>Преглед на литературата </a:t>
            </a:r>
          </a:p>
          <a:p>
            <a:pPr algn="l"/>
            <a:endParaRPr lang="en-US" dirty="0" smtClean="0">
              <a:solidFill>
                <a:schemeClr val="accent4">
                  <a:lumMod val="50000"/>
                </a:schemeClr>
              </a:solidFill>
              <a:latin typeface="Arial"/>
              <a:cs typeface="Arial"/>
            </a:endParaRPr>
          </a:p>
          <a:p>
            <a:pPr algn="l"/>
            <a:r>
              <a:rPr lang="bg-BG" b="1" dirty="0"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rPr>
              <a:t>д</a:t>
            </a:r>
            <a:r>
              <a:rPr lang="bg-BG" b="1" dirty="0" smtClean="0"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rPr>
              <a:t>оц</a:t>
            </a:r>
            <a:r>
              <a:rPr lang="bg-BG" b="1" dirty="0"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rPr>
              <a:t>. д-р Николай Йорданов, д.м.</a:t>
            </a:r>
          </a:p>
        </p:txBody>
      </p:sp>
    </p:spTree>
    <p:extLst>
      <p:ext uri="{BB962C8B-B14F-4D97-AF65-F5344CB8AC3E}">
        <p14:creationId xmlns:p14="http://schemas.microsoft.com/office/powerpoint/2010/main" val="4231813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/>
                <a:cs typeface="Arial"/>
              </a:rPr>
              <a:t>Интервенции при </a:t>
            </a:r>
            <a:r>
              <a:rPr lang="bg-BG" dirty="0" err="1">
                <a:latin typeface="Arial"/>
                <a:cs typeface="Arial"/>
              </a:rPr>
              <a:t>лимфедем</a:t>
            </a:r>
            <a:r>
              <a:rPr lang="bg-BG" dirty="0">
                <a:latin typeface="Arial"/>
                <a:cs typeface="Arial"/>
              </a:rPr>
              <a:t> - 2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746738"/>
            <a:ext cx="10018713" cy="4834367"/>
          </a:xfrm>
        </p:spPr>
        <p:txBody>
          <a:bodyPr>
            <a:normAutofit/>
          </a:bodyPr>
          <a:lstStyle/>
          <a:p>
            <a:r>
              <a:rPr lang="ru-RU" dirty="0">
                <a:latin typeface="Arial"/>
                <a:cs typeface="Arial"/>
              </a:rPr>
              <a:t>Рандомизирано клинично проучване показва ползите от прилагането на пневматичен компресионен масаж в сравнение с контролната група при която не е </a:t>
            </a:r>
            <a:r>
              <a:rPr lang="ru-RU" dirty="0" err="1">
                <a:latin typeface="Arial"/>
                <a:cs typeface="Arial"/>
              </a:rPr>
              <a:t>провеждано</a:t>
            </a:r>
            <a:r>
              <a:rPr lang="ru-RU" dirty="0">
                <a:latin typeface="Arial"/>
                <a:cs typeface="Arial"/>
              </a:rPr>
              <a:t> такова лечение. Необходими са допълнителни изследвания, за да се определи дали пневматичният  компресионен масаж осигурява допълнителни предимства спрямо използването на компресионен ръкав и </a:t>
            </a:r>
            <a:r>
              <a:rPr lang="ru-RU" dirty="0" err="1">
                <a:latin typeface="Arial"/>
                <a:cs typeface="Arial"/>
              </a:rPr>
              <a:t>бандажирането</a:t>
            </a:r>
            <a:r>
              <a:rPr lang="ru-RU" dirty="0">
                <a:latin typeface="Arial"/>
                <a:cs typeface="Arial"/>
              </a:rPr>
              <a:t> на </a:t>
            </a:r>
            <a:r>
              <a:rPr lang="ru-RU" dirty="0" err="1">
                <a:latin typeface="Arial"/>
                <a:cs typeface="Arial"/>
              </a:rPr>
              <a:t>засегнатия</a:t>
            </a:r>
            <a:r>
              <a:rPr lang="ru-RU" dirty="0">
                <a:latin typeface="Arial"/>
                <a:cs typeface="Arial"/>
              </a:rPr>
              <a:t> </a:t>
            </a:r>
            <a:r>
              <a:rPr lang="ru-RU" dirty="0" err="1">
                <a:latin typeface="Arial"/>
                <a:cs typeface="Arial"/>
              </a:rPr>
              <a:t>крайник</a:t>
            </a:r>
            <a:r>
              <a:rPr lang="ru-RU" dirty="0">
                <a:latin typeface="Arial"/>
                <a:cs typeface="Arial"/>
              </a:rPr>
              <a:t>.  </a:t>
            </a:r>
          </a:p>
          <a:p>
            <a:r>
              <a:rPr lang="ru-RU" dirty="0">
                <a:latin typeface="Arial"/>
                <a:cs typeface="Arial"/>
              </a:rPr>
              <a:t>За лечение на вече развил се лимфедем се препоръчва прилагането на  комплексна деконгестивна физиотерапия</a:t>
            </a:r>
          </a:p>
          <a:p>
            <a:r>
              <a:rPr lang="ru-RU" dirty="0">
                <a:latin typeface="Arial"/>
                <a:cs typeface="Arial"/>
              </a:rPr>
              <a:t>Съществуват известни доказателства, че компресионната терапия и мануалният лимфен дренаж могат да подобрят протичането на вече размилия се  лимфедем, но е  необходимо провеждането на допълнителни изследвания в тази насока.</a:t>
            </a:r>
          </a:p>
          <a:p>
            <a:r>
              <a:rPr lang="ru-RU" dirty="0">
                <a:latin typeface="Arial"/>
                <a:cs typeface="Arial"/>
              </a:rPr>
              <a:t>Няма актуални научни доказателства  които да подкрепят провеждането на медикаментозни терапии с диуретици, бензопирони и съединения на селен.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0620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/>
                <a:cs typeface="Arial"/>
              </a:rPr>
              <a:t>Други съображения за лечението на </a:t>
            </a:r>
            <a:r>
              <a:rPr lang="ru-RU" dirty="0" err="1" smtClean="0">
                <a:latin typeface="Arial"/>
                <a:cs typeface="Arial"/>
              </a:rPr>
              <a:t>лимфед</a:t>
            </a:r>
            <a:r>
              <a:rPr lang="en-US" dirty="0" smtClean="0">
                <a:latin typeface="Arial"/>
                <a:cs typeface="Arial"/>
              </a:rPr>
              <a:t>e</a:t>
            </a:r>
            <a:r>
              <a:rPr lang="ru-RU" dirty="0" err="1" smtClean="0">
                <a:latin typeface="Arial"/>
                <a:cs typeface="Arial"/>
              </a:rPr>
              <a:t>ма</a:t>
            </a:r>
            <a:r>
              <a:rPr lang="ru-RU" dirty="0" smtClean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- 1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881211" cy="4195481"/>
          </a:xfrm>
        </p:spPr>
        <p:txBody>
          <a:bodyPr>
            <a:normAutofit fontScale="92500"/>
          </a:bodyPr>
          <a:lstStyle/>
          <a:p>
            <a:r>
              <a:rPr lang="ru-RU" sz="2600" dirty="0">
                <a:latin typeface="Arial"/>
                <a:cs typeface="Arial"/>
              </a:rPr>
              <a:t>Клиничният опит подкрепя стимулирането на болните да спазват даваните  практически съвети относно грижата за кожата, физическите упражнения и  телесното тегло.</a:t>
            </a:r>
          </a:p>
          <a:p>
            <a:r>
              <a:rPr lang="ru-RU" sz="2600" dirty="0">
                <a:latin typeface="Arial"/>
                <a:cs typeface="Arial"/>
              </a:rPr>
              <a:t>Съществуват доказателства, че индекс на телесна маса &gt; 30 е рисков фактор за  развитието на лимфедем.</a:t>
            </a:r>
          </a:p>
          <a:p>
            <a:r>
              <a:rPr lang="bg-BG" sz="2600" dirty="0">
                <a:latin typeface="Arial"/>
                <a:cs typeface="Arial"/>
              </a:rPr>
              <a:t>Въпреки, че няма ясна връзка между високия индекс на телесна маса и развитието на вторичен </a:t>
            </a:r>
            <a:r>
              <a:rPr lang="bg-BG" sz="2600" dirty="0" err="1">
                <a:latin typeface="Arial"/>
                <a:cs typeface="Arial"/>
              </a:rPr>
              <a:t>лимфедем</a:t>
            </a:r>
            <a:r>
              <a:rPr lang="bg-BG" sz="2600" dirty="0">
                <a:latin typeface="Arial"/>
                <a:cs typeface="Arial"/>
              </a:rPr>
              <a:t> след лечението на рак на гърдата, поддържането на здравословно телесно тегло трябва да бъде насърчавано при пациентите преживели онкологичното заболяване поради общите ползи за здравето</a:t>
            </a:r>
            <a:r>
              <a:rPr lang="ru-RU" sz="2600" dirty="0">
                <a:latin typeface="Arial"/>
                <a:cs typeface="Arial"/>
              </a:rPr>
              <a:t>.</a:t>
            </a:r>
            <a:endParaRPr lang="bg-BG" sz="2600" dirty="0">
              <a:latin typeface="Arial"/>
              <a:cs typeface="Arial"/>
            </a:endParaRPr>
          </a:p>
          <a:p>
            <a:endParaRPr lang="en-US" sz="2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6385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725" y="178432"/>
            <a:ext cx="10018713" cy="1752599"/>
          </a:xfrm>
        </p:spPr>
        <p:txBody>
          <a:bodyPr/>
          <a:lstStyle/>
          <a:p>
            <a:r>
              <a:rPr lang="ru-RU" dirty="0">
                <a:latin typeface="Arial"/>
                <a:cs typeface="Arial"/>
              </a:rPr>
              <a:t>Други предложения за лечението на </a:t>
            </a:r>
            <a:r>
              <a:rPr lang="ru-RU" dirty="0" err="1" smtClean="0">
                <a:latin typeface="Arial"/>
                <a:cs typeface="Arial"/>
              </a:rPr>
              <a:t>лимфед</a:t>
            </a:r>
            <a:r>
              <a:rPr lang="en-US" dirty="0" smtClean="0">
                <a:latin typeface="Arial"/>
                <a:cs typeface="Arial"/>
              </a:rPr>
              <a:t>e</a:t>
            </a:r>
            <a:r>
              <a:rPr lang="ru-RU" dirty="0" err="1" smtClean="0">
                <a:latin typeface="Arial"/>
                <a:cs typeface="Arial"/>
              </a:rPr>
              <a:t>ма</a:t>
            </a:r>
            <a:r>
              <a:rPr lang="ru-RU" dirty="0" smtClean="0">
                <a:latin typeface="Arial"/>
                <a:cs typeface="Arial"/>
              </a:rPr>
              <a:t> </a:t>
            </a:r>
            <a:r>
              <a:rPr lang="bg-BG" dirty="0">
                <a:latin typeface="Arial"/>
                <a:cs typeface="Arial"/>
              </a:rPr>
              <a:t>- 2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893194"/>
            <a:ext cx="10018713" cy="4353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>
                <a:latin typeface="Arial"/>
                <a:cs typeface="Arial"/>
              </a:rPr>
              <a:t>Предложенията са подходящи  за болни с по-изразен лимфедема, които смятат изпитваните от тях симптоми за тревожни и важни. </a:t>
            </a:r>
          </a:p>
          <a:p>
            <a:r>
              <a:rPr lang="bg-BG" dirty="0">
                <a:latin typeface="Arial"/>
                <a:cs typeface="Arial"/>
              </a:rPr>
              <a:t>Тази група болни трябва внимателно да бъдат наблюдавани за наличие на инфекция на засегнатия крайник, която трябва да се лекува агресивно с антибиотици с цел предпазване от развитието на сепсис. </a:t>
            </a:r>
          </a:p>
          <a:p>
            <a:r>
              <a:rPr lang="bg-BG" dirty="0">
                <a:latin typeface="Arial"/>
                <a:cs typeface="Arial"/>
              </a:rPr>
              <a:t>Недопускането на инфекция е от </a:t>
            </a:r>
            <a:r>
              <a:rPr lang="ru-RU" dirty="0">
                <a:latin typeface="Arial"/>
                <a:cs typeface="Arial"/>
              </a:rPr>
              <a:t>съществено значение за намаляване на риска от развитие или обостряне на вече съществуващ лимфедем.</a:t>
            </a:r>
            <a:endParaRPr lang="en-US" dirty="0">
              <a:latin typeface="Arial"/>
              <a:cs typeface="Arial"/>
            </a:endParaRPr>
          </a:p>
          <a:p>
            <a:r>
              <a:rPr lang="bg-BG" dirty="0">
                <a:latin typeface="Arial"/>
                <a:cs typeface="Arial"/>
              </a:rPr>
              <a:t>По-консервативното оперативно и лъчелечение на рака на гърдата намалява риска от развитие на вторичен </a:t>
            </a:r>
            <a:r>
              <a:rPr lang="bg-BG" dirty="0" err="1">
                <a:latin typeface="Arial"/>
                <a:cs typeface="Arial"/>
              </a:rPr>
              <a:t>лимфедем</a:t>
            </a:r>
            <a:endParaRPr lang="bg-BG" dirty="0">
              <a:latin typeface="Arial"/>
              <a:cs typeface="Arial"/>
            </a:endParaRPr>
          </a:p>
          <a:p>
            <a:r>
              <a:rPr lang="ru-RU" dirty="0" err="1">
                <a:latin typeface="Arial"/>
                <a:cs typeface="Arial"/>
              </a:rPr>
              <a:t>Някои</a:t>
            </a:r>
            <a:r>
              <a:rPr lang="ru-RU" dirty="0">
                <a:latin typeface="Arial"/>
                <a:cs typeface="Arial"/>
              </a:rPr>
              <a:t> </a:t>
            </a:r>
            <a:r>
              <a:rPr lang="ru-RU" dirty="0" err="1">
                <a:latin typeface="Arial"/>
                <a:cs typeface="Arial"/>
              </a:rPr>
              <a:t>известни</a:t>
            </a:r>
            <a:r>
              <a:rPr lang="ru-RU" dirty="0">
                <a:latin typeface="Arial"/>
                <a:cs typeface="Arial"/>
              </a:rPr>
              <a:t> </a:t>
            </a:r>
            <a:r>
              <a:rPr lang="ru-RU" dirty="0" err="1">
                <a:latin typeface="Arial"/>
                <a:cs typeface="Arial"/>
              </a:rPr>
              <a:t>хирургични</a:t>
            </a:r>
            <a:r>
              <a:rPr lang="ru-RU" dirty="0">
                <a:latin typeface="Arial"/>
                <a:cs typeface="Arial"/>
              </a:rPr>
              <a:t> техники за лечение могат да бъдат полезни при малка </a:t>
            </a:r>
            <a:r>
              <a:rPr lang="ru-RU" dirty="0" err="1">
                <a:latin typeface="Arial"/>
                <a:cs typeface="Arial"/>
              </a:rPr>
              <a:t>група</a:t>
            </a:r>
            <a:r>
              <a:rPr lang="ru-RU" dirty="0">
                <a:latin typeface="Arial"/>
                <a:cs typeface="Arial"/>
              </a:rPr>
              <a:t> </a:t>
            </a:r>
            <a:r>
              <a:rPr lang="ru-RU" dirty="0" err="1">
                <a:latin typeface="Arial"/>
                <a:cs typeface="Arial"/>
              </a:rPr>
              <a:t>подбрани</a:t>
            </a:r>
            <a:r>
              <a:rPr lang="ru-RU" dirty="0">
                <a:latin typeface="Arial"/>
                <a:cs typeface="Arial"/>
              </a:rPr>
              <a:t> болни страдащи от вторичен  лимфедем, които не са получили облекчение от предприетите неинвазивни мерки.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8707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/>
                <a:cs typeface="Arial"/>
              </a:rPr>
              <a:t>Оценка на болката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5313"/>
            <a:ext cx="10515600" cy="477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>
                <a:latin typeface="Arial"/>
                <a:cs typeface="Arial"/>
              </a:rPr>
              <a:t>Причините, които предизвикват болка при пациентите с рак на гърдата са много и разнообразни. </a:t>
            </a:r>
          </a:p>
          <a:p>
            <a:r>
              <a:rPr lang="bg-BG" dirty="0">
                <a:latin typeface="Arial"/>
                <a:cs typeface="Arial"/>
              </a:rPr>
              <a:t>Идентифицирането на причините за болка  и  установяването на патофизиологичните й механизми са  в основата на ефективното й управление. </a:t>
            </a:r>
          </a:p>
          <a:p>
            <a:r>
              <a:rPr lang="bg-BG" dirty="0">
                <a:latin typeface="Arial"/>
                <a:cs typeface="Arial"/>
              </a:rPr>
              <a:t>Интензивността, локализацията, характера и влиянието на болката трябва да бъдат старателно оценени , чрез внимателно снета общо медицинска и насочена анамнеза, извършване на физикален и неврологичен преглед и определяне на психосоциалния и емоционален статус на пациента.   </a:t>
            </a:r>
            <a:endParaRPr lang="en-US" dirty="0">
              <a:latin typeface="Arial"/>
              <a:cs typeface="Arial"/>
            </a:endParaRPr>
          </a:p>
          <a:p>
            <a:r>
              <a:rPr lang="ru-RU" dirty="0">
                <a:latin typeface="Arial"/>
                <a:cs typeface="Arial"/>
              </a:rPr>
              <a:t>Оценката на пациента за интензивността на болката и </a:t>
            </a:r>
            <a:r>
              <a:rPr lang="ru-RU" dirty="0" err="1">
                <a:latin typeface="Arial"/>
                <a:cs typeface="Arial"/>
              </a:rPr>
              <a:t>описанието</a:t>
            </a:r>
            <a:r>
              <a:rPr lang="ru-RU" dirty="0">
                <a:latin typeface="Arial"/>
                <a:cs typeface="Arial"/>
              </a:rPr>
              <a:t> на </a:t>
            </a:r>
            <a:r>
              <a:rPr lang="ru-RU" dirty="0" err="1">
                <a:latin typeface="Arial"/>
                <a:cs typeface="Arial"/>
              </a:rPr>
              <a:t>нейните</a:t>
            </a:r>
            <a:r>
              <a:rPr lang="ru-RU" dirty="0">
                <a:latin typeface="Arial"/>
                <a:cs typeface="Arial"/>
              </a:rPr>
              <a:t> характеристики са основният източник на информация за болката не само при първоначалната й оценка, но и при всички </a:t>
            </a:r>
            <a:r>
              <a:rPr lang="ru-RU" dirty="0" err="1">
                <a:latin typeface="Arial"/>
                <a:cs typeface="Arial"/>
              </a:rPr>
              <a:t>последващи</a:t>
            </a:r>
            <a:r>
              <a:rPr lang="ru-RU" dirty="0">
                <a:latin typeface="Arial"/>
                <a:cs typeface="Arial"/>
              </a:rPr>
              <a:t> </a:t>
            </a:r>
            <a:r>
              <a:rPr lang="ru-RU" dirty="0" err="1">
                <a:latin typeface="Arial"/>
                <a:cs typeface="Arial"/>
              </a:rPr>
              <a:t>визити</a:t>
            </a:r>
            <a:endParaRPr lang="ru-RU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31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A201421C-D869-41B9-816E-CE3FF97A9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/>
                <a:cs typeface="Arial"/>
              </a:rPr>
              <a:t>Оценка на болката - 1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65F8BADC-0607-4A2D-A8A0-DF432A5FF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479088" cy="4195481"/>
          </a:xfrm>
        </p:spPr>
        <p:txBody>
          <a:bodyPr>
            <a:normAutofit/>
          </a:bodyPr>
          <a:lstStyle/>
          <a:p>
            <a:r>
              <a:rPr lang="bg-BG" dirty="0">
                <a:latin typeface="Arial"/>
                <a:cs typeface="Arial"/>
              </a:rPr>
              <a:t>Оценяването на ефективността на приложеното аналгетично лечение и документирането на резултатите с помощта на стандартизирани инструменти, като визуална аналогова скала или цифрова скала е препоръчително при всеки болен с рак на гърдата, които изпитва болка  .</a:t>
            </a:r>
          </a:p>
          <a:p>
            <a:r>
              <a:rPr lang="bg-BG" dirty="0">
                <a:latin typeface="Arial"/>
                <a:cs typeface="Arial"/>
              </a:rPr>
              <a:t>Пациентите с болка от рак трябва да бъдат обучени редовно да документират резултатите от лечението, като използват стандартизирани инструменти като визуална аналогова скала, цифрова рейтингова скала или вербална рейтингова скала.</a:t>
            </a:r>
          </a:p>
          <a:p>
            <a:r>
              <a:rPr lang="bg-BG" dirty="0">
                <a:latin typeface="Arial"/>
                <a:cs typeface="Arial"/>
              </a:rPr>
              <a:t>Лекуващите екипи трябва да оценяват болката на пациента и облекчаването, което е постигнато с провежданото лечение, нежеланите реакции предизвикани от  лечението , както и влиянието на болката и терапията й върху функционалната годност  на пациента и качеството му на живот</a:t>
            </a:r>
          </a:p>
          <a:p>
            <a:endParaRPr lang="bg-BG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1732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>
                <a:latin typeface="Arial"/>
                <a:cs typeface="Arial"/>
              </a:rPr>
              <a:t>Общи принципи на управлението на болката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600" dirty="0">
                <a:latin typeface="Arial"/>
                <a:cs typeface="Arial"/>
              </a:rPr>
              <a:t>Първата цел при лечението на болката е да се установи причината за възникването й , която трябва да бъде лекувана винаги, когато това е възможно.</a:t>
            </a:r>
          </a:p>
          <a:p>
            <a:r>
              <a:rPr lang="ru-RU" sz="2600" dirty="0">
                <a:latin typeface="Arial"/>
                <a:cs typeface="Arial"/>
              </a:rPr>
              <a:t>Пръв приоритет на лечението е да се постигне контрол на болката бързо и в степен, удовлетворяваща пациента, а  вторият да се предотврати повторното й появяване.</a:t>
            </a:r>
          </a:p>
          <a:p>
            <a:r>
              <a:rPr lang="ru-RU" sz="2600" dirty="0">
                <a:latin typeface="Arial"/>
                <a:cs typeface="Arial"/>
              </a:rPr>
              <a:t>Пациентите трябва да бъдет информирани относно причините за </a:t>
            </a:r>
            <a:r>
              <a:rPr lang="ru-RU" sz="2600" dirty="0" err="1">
                <a:latin typeface="Arial"/>
                <a:cs typeface="Arial"/>
              </a:rPr>
              <a:t>изпитваната</a:t>
            </a:r>
            <a:r>
              <a:rPr lang="ru-RU" sz="2600" dirty="0">
                <a:latin typeface="Arial"/>
                <a:cs typeface="Arial"/>
              </a:rPr>
              <a:t> от тях болка, възможностите за лечение и да бъдат насърчавани да поемат активна роля в нейния контрол.</a:t>
            </a:r>
          </a:p>
          <a:p>
            <a:r>
              <a:rPr lang="ru-RU" sz="2600" dirty="0">
                <a:latin typeface="Arial"/>
                <a:cs typeface="Arial"/>
              </a:rPr>
              <a:t>Лечението на болката и целите на предложеното лечение трябва да бъдат съобразени с нуждите, желанията и възможностите на конкретния болен.</a:t>
            </a:r>
            <a:endParaRPr lang="en-US" sz="2600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8321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>
                <a:latin typeface="Arial"/>
                <a:cs typeface="Arial"/>
              </a:rPr>
              <a:t>Управление на болката – 2 </a:t>
            </a:r>
            <a:r>
              <a:rPr lang="en-US" dirty="0">
                <a:latin typeface="Arial"/>
                <a:cs typeface="Arial"/>
              </a:rPr>
              <a:t/>
            </a:r>
            <a:br>
              <a:rPr lang="en-US" dirty="0">
                <a:latin typeface="Arial"/>
                <a:cs typeface="Arial"/>
              </a:rPr>
            </a:br>
            <a:r>
              <a:rPr lang="bg-BG" dirty="0">
                <a:latin typeface="Arial"/>
                <a:cs typeface="Arial"/>
              </a:rPr>
              <a:t>Обучение на болния и семейството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600" dirty="0">
                <a:latin typeface="Arial"/>
                <a:cs typeface="Arial"/>
              </a:rPr>
              <a:t>Разработването на изчерпателен и ефективен план за борба с болката включва обучението и активното участие  на пациента и </a:t>
            </a:r>
            <a:r>
              <a:rPr lang="ru-RU" sz="2600" dirty="0" err="1">
                <a:latin typeface="Arial"/>
                <a:cs typeface="Arial"/>
              </a:rPr>
              <a:t>семейството</a:t>
            </a:r>
            <a:r>
              <a:rPr lang="ru-RU" sz="2600" dirty="0">
                <a:latin typeface="Arial"/>
                <a:cs typeface="Arial"/>
              </a:rPr>
              <a:t> и </a:t>
            </a:r>
            <a:r>
              <a:rPr lang="ru-RU" sz="2600" dirty="0" err="1">
                <a:latin typeface="Arial"/>
                <a:cs typeface="Arial"/>
              </a:rPr>
              <a:t>прилагането</a:t>
            </a:r>
            <a:r>
              <a:rPr lang="ru-RU" sz="2600" dirty="0">
                <a:latin typeface="Arial"/>
                <a:cs typeface="Arial"/>
              </a:rPr>
              <a:t> на интердисциплинарен екипен подход.</a:t>
            </a:r>
          </a:p>
          <a:p>
            <a:r>
              <a:rPr lang="ru-RU" sz="2600" dirty="0">
                <a:latin typeface="Arial"/>
                <a:cs typeface="Arial"/>
              </a:rPr>
              <a:t>Пациентите и семействата трябва да получат писмена информация относно възможностите за управление на болката , както и да бъдат обучени за наличните възможности за нейното лечението.</a:t>
            </a:r>
          </a:p>
          <a:p>
            <a:r>
              <a:rPr lang="ru-RU" sz="2600" dirty="0">
                <a:latin typeface="Arial"/>
                <a:cs typeface="Arial"/>
              </a:rPr>
              <a:t>Кратките </a:t>
            </a:r>
            <a:r>
              <a:rPr lang="ru-RU" sz="2600" dirty="0" err="1">
                <a:latin typeface="Arial"/>
                <a:cs typeface="Arial"/>
              </a:rPr>
              <a:t>образователни</a:t>
            </a:r>
            <a:r>
              <a:rPr lang="ru-RU" sz="2600" dirty="0">
                <a:latin typeface="Arial"/>
                <a:cs typeface="Arial"/>
              </a:rPr>
              <a:t> </a:t>
            </a:r>
            <a:r>
              <a:rPr lang="ru-RU" sz="2600" dirty="0" err="1">
                <a:latin typeface="Arial"/>
                <a:cs typeface="Arial"/>
              </a:rPr>
              <a:t>сесии</a:t>
            </a:r>
            <a:r>
              <a:rPr lang="ru-RU" sz="2600" dirty="0">
                <a:latin typeface="Arial"/>
                <a:cs typeface="Arial"/>
              </a:rPr>
              <a:t>, </a:t>
            </a:r>
            <a:r>
              <a:rPr lang="ru-RU" sz="2600" dirty="0" err="1">
                <a:latin typeface="Arial"/>
                <a:cs typeface="Arial"/>
              </a:rPr>
              <a:t>както</a:t>
            </a:r>
            <a:r>
              <a:rPr lang="ru-RU" sz="2600" dirty="0">
                <a:latin typeface="Arial"/>
                <a:cs typeface="Arial"/>
              </a:rPr>
              <a:t> и </a:t>
            </a:r>
            <a:r>
              <a:rPr lang="ru-RU" sz="2600" dirty="0" err="1">
                <a:latin typeface="Arial"/>
                <a:cs typeface="Arial"/>
              </a:rPr>
              <a:t>воденето</a:t>
            </a:r>
            <a:r>
              <a:rPr lang="ru-RU" sz="2600" dirty="0">
                <a:latin typeface="Arial"/>
                <a:cs typeface="Arial"/>
              </a:rPr>
              <a:t> на дневник на </a:t>
            </a:r>
            <a:r>
              <a:rPr lang="ru-RU" sz="2600" dirty="0" err="1">
                <a:latin typeface="Arial"/>
                <a:cs typeface="Arial"/>
              </a:rPr>
              <a:t>болката</a:t>
            </a:r>
            <a:r>
              <a:rPr lang="ru-RU" sz="2600" dirty="0">
                <a:latin typeface="Arial"/>
                <a:cs typeface="Arial"/>
              </a:rPr>
              <a:t> от пациента,  са полезни стратегии, които подобряват придържането на болните към назначените схеми за лечение на </a:t>
            </a:r>
            <a:r>
              <a:rPr lang="ru-RU" sz="2600" dirty="0" err="1">
                <a:latin typeface="Arial"/>
                <a:cs typeface="Arial"/>
              </a:rPr>
              <a:t>болката</a:t>
            </a:r>
            <a:r>
              <a:rPr lang="ru-RU" sz="2600" dirty="0">
                <a:latin typeface="Arial"/>
                <a:cs typeface="Arial"/>
              </a:rPr>
              <a:t>.</a:t>
            </a:r>
            <a:endParaRPr lang="en-US" sz="2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5892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748720" cy="1400530"/>
          </a:xfrm>
        </p:spPr>
        <p:txBody>
          <a:bodyPr/>
          <a:lstStyle/>
          <a:p>
            <a:r>
              <a:rPr lang="bg-BG" dirty="0">
                <a:latin typeface="Arial"/>
                <a:cs typeface="Arial"/>
              </a:rPr>
              <a:t>Управление на болката– 3</a:t>
            </a:r>
            <a:br>
              <a:rPr lang="bg-BG" dirty="0">
                <a:latin typeface="Arial"/>
                <a:cs typeface="Arial"/>
              </a:rPr>
            </a:br>
            <a:r>
              <a:rPr lang="bg-BG" dirty="0">
                <a:latin typeface="Arial"/>
                <a:cs typeface="Arial"/>
              </a:rPr>
              <a:t>нефармакологични интервенции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209801"/>
            <a:ext cx="10532770" cy="4195481"/>
          </a:xfrm>
        </p:spPr>
        <p:txBody>
          <a:bodyPr>
            <a:normAutofit fontScale="85000" lnSpcReduction="10000"/>
          </a:bodyPr>
          <a:lstStyle/>
          <a:p>
            <a:r>
              <a:rPr lang="ru-RU" sz="2600" dirty="0">
                <a:latin typeface="Arial"/>
                <a:cs typeface="Arial"/>
              </a:rPr>
              <a:t>Да се обсъдят възможностите за  прилагане  на нефармакологични техники и интервенции като допълнение към фармакологичното лечение , </a:t>
            </a:r>
            <a:r>
              <a:rPr lang="ru-RU" sz="2600" dirty="0" err="1">
                <a:latin typeface="Arial"/>
                <a:cs typeface="Arial"/>
              </a:rPr>
              <a:t>когато</a:t>
            </a:r>
            <a:r>
              <a:rPr lang="ru-RU" sz="2600" dirty="0">
                <a:latin typeface="Arial"/>
                <a:cs typeface="Arial"/>
              </a:rPr>
              <a:t> е </a:t>
            </a:r>
            <a:r>
              <a:rPr lang="ru-RU" sz="2600" dirty="0" err="1">
                <a:latin typeface="Arial"/>
                <a:cs typeface="Arial"/>
              </a:rPr>
              <a:t>възможно</a:t>
            </a:r>
            <a:r>
              <a:rPr lang="ru-RU" sz="2600" dirty="0">
                <a:latin typeface="Arial"/>
                <a:cs typeface="Arial"/>
              </a:rPr>
              <a:t>. </a:t>
            </a:r>
          </a:p>
          <a:p>
            <a:r>
              <a:rPr lang="ru-RU" sz="2600" dirty="0" err="1">
                <a:latin typeface="Arial"/>
                <a:cs typeface="Arial"/>
              </a:rPr>
              <a:t>Съществува</a:t>
            </a:r>
            <a:r>
              <a:rPr lang="ru-RU" sz="2600" dirty="0">
                <a:latin typeface="Arial"/>
                <a:cs typeface="Arial"/>
              </a:rPr>
              <a:t> голяма вероятност болката да  се </a:t>
            </a:r>
            <a:r>
              <a:rPr lang="ru-RU" sz="2600" dirty="0" err="1">
                <a:latin typeface="Arial"/>
                <a:cs typeface="Arial"/>
              </a:rPr>
              <a:t>облекчи</a:t>
            </a:r>
            <a:r>
              <a:rPr lang="ru-RU" sz="2600" dirty="0">
                <a:latin typeface="Arial"/>
                <a:cs typeface="Arial"/>
              </a:rPr>
              <a:t> и/или да се подобри функционалната годност на пациента  с  прилагането на физикални средства и методи като: ортопедично легло, вана и помощни средства при движение; даване на инструкции за правилно позициониране ;  обучение в начините за съхранение на енергията; за темповете на извършване на дейностите; ТЕНЕС, масаж и акупунктура или акупресура.</a:t>
            </a:r>
          </a:p>
          <a:p>
            <a:r>
              <a:rPr lang="ru-RU" sz="2600" dirty="0">
                <a:latin typeface="Arial"/>
                <a:cs typeface="Arial"/>
              </a:rPr>
              <a:t>Специализираните консултации за по-добро управление на </a:t>
            </a:r>
            <a:r>
              <a:rPr lang="ru-RU" sz="2600" dirty="0" err="1">
                <a:latin typeface="Arial"/>
                <a:cs typeface="Arial"/>
              </a:rPr>
              <a:t>болката</a:t>
            </a:r>
            <a:r>
              <a:rPr lang="ru-RU" sz="2600" dirty="0">
                <a:latin typeface="Arial"/>
                <a:cs typeface="Arial"/>
              </a:rPr>
              <a:t> е </a:t>
            </a:r>
            <a:r>
              <a:rPr lang="ru-RU" sz="2600" dirty="0" err="1">
                <a:latin typeface="Arial"/>
                <a:cs typeface="Arial"/>
              </a:rPr>
              <a:t>желателно</a:t>
            </a:r>
            <a:r>
              <a:rPr lang="ru-RU" sz="2600" dirty="0">
                <a:latin typeface="Arial"/>
                <a:cs typeface="Arial"/>
              </a:rPr>
              <a:t> да  </a:t>
            </a:r>
            <a:r>
              <a:rPr lang="ru-RU" sz="2600" dirty="0" err="1">
                <a:latin typeface="Arial"/>
                <a:cs typeface="Arial"/>
              </a:rPr>
              <a:t>включват</a:t>
            </a:r>
            <a:r>
              <a:rPr lang="ru-RU" sz="2600" dirty="0">
                <a:latin typeface="Arial"/>
                <a:cs typeface="Arial"/>
              </a:rPr>
              <a:t> и </a:t>
            </a:r>
            <a:r>
              <a:rPr lang="ru-RU" sz="2600" dirty="0" err="1">
                <a:latin typeface="Arial"/>
                <a:cs typeface="Arial"/>
              </a:rPr>
              <a:t>специалисти</a:t>
            </a:r>
            <a:r>
              <a:rPr lang="ru-RU" sz="2600" dirty="0">
                <a:latin typeface="Arial"/>
                <a:cs typeface="Arial"/>
              </a:rPr>
              <a:t>  </a:t>
            </a:r>
            <a:r>
              <a:rPr lang="ru-RU" sz="2600" dirty="0" err="1">
                <a:latin typeface="Arial"/>
                <a:cs typeface="Arial"/>
              </a:rPr>
              <a:t>физиотерапевти</a:t>
            </a:r>
            <a:r>
              <a:rPr lang="ru-RU" sz="2600" dirty="0">
                <a:latin typeface="Arial"/>
                <a:cs typeface="Arial"/>
              </a:rPr>
              <a:t> и </a:t>
            </a:r>
            <a:r>
              <a:rPr lang="ru-RU" sz="2600" dirty="0" err="1">
                <a:latin typeface="Arial"/>
                <a:cs typeface="Arial"/>
              </a:rPr>
              <a:t>трудотерапевти</a:t>
            </a:r>
            <a:r>
              <a:rPr lang="ru-RU" sz="2600" dirty="0">
                <a:latin typeface="Arial"/>
                <a:cs typeface="Arial"/>
              </a:rPr>
              <a:t>, </a:t>
            </a:r>
            <a:r>
              <a:rPr lang="ru-RU" sz="2600" dirty="0" err="1">
                <a:latin typeface="Arial"/>
                <a:cs typeface="Arial"/>
              </a:rPr>
              <a:t>които</a:t>
            </a:r>
            <a:r>
              <a:rPr lang="ru-RU" sz="2600" dirty="0">
                <a:latin typeface="Arial"/>
                <a:cs typeface="Arial"/>
              </a:rPr>
              <a:t> да </a:t>
            </a:r>
            <a:r>
              <a:rPr lang="ru-RU" sz="2600" dirty="0" err="1">
                <a:latin typeface="Arial"/>
                <a:cs typeface="Arial"/>
              </a:rPr>
              <a:t>участват</a:t>
            </a:r>
            <a:r>
              <a:rPr lang="ru-RU" sz="2600" dirty="0">
                <a:latin typeface="Arial"/>
                <a:cs typeface="Arial"/>
              </a:rPr>
              <a:t> в </a:t>
            </a:r>
            <a:r>
              <a:rPr lang="ru-RU" sz="2600" dirty="0" err="1">
                <a:latin typeface="Arial"/>
                <a:cs typeface="Arial"/>
              </a:rPr>
              <a:t>изготвяне</a:t>
            </a:r>
            <a:r>
              <a:rPr lang="ru-RU" sz="2600" dirty="0">
                <a:latin typeface="Arial"/>
                <a:cs typeface="Arial"/>
              </a:rPr>
              <a:t> на план за  рехабилитация и мобилност.</a:t>
            </a:r>
            <a:endParaRPr lang="en-US" sz="2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0378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/>
                <a:cs typeface="Arial"/>
              </a:rPr>
              <a:t>Скрининг и оценка на раковата умора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368252" cy="4195481"/>
          </a:xfrm>
        </p:spPr>
        <p:txBody>
          <a:bodyPr>
            <a:normAutofit fontScale="85000" lnSpcReduction="20000"/>
          </a:bodyPr>
          <a:lstStyle/>
          <a:p>
            <a:r>
              <a:rPr lang="bg-BG" sz="2600" dirty="0">
                <a:latin typeface="Arial"/>
                <a:cs typeface="Arial"/>
              </a:rPr>
              <a:t>Желателно е при всеки болен да се извършва редовен скрининг за ракова умора, като се използва цифрова скала </a:t>
            </a:r>
            <a:r>
              <a:rPr lang="en-US" sz="2600" b="1" dirty="0">
                <a:latin typeface="Arial"/>
                <a:cs typeface="Arial"/>
              </a:rPr>
              <a:t>NRS</a:t>
            </a:r>
            <a:r>
              <a:rPr lang="en-US" sz="1400" b="1" dirty="0">
                <a:latin typeface="Arial"/>
                <a:cs typeface="Arial"/>
              </a:rPr>
              <a:t>10</a:t>
            </a:r>
            <a:r>
              <a:rPr lang="en-US" sz="2600" dirty="0">
                <a:latin typeface="Arial"/>
                <a:cs typeface="Arial"/>
              </a:rPr>
              <a:t> </a:t>
            </a:r>
            <a:r>
              <a:rPr lang="bg-BG" sz="2600" dirty="0">
                <a:latin typeface="Arial"/>
                <a:cs typeface="Arial"/>
              </a:rPr>
              <a:t>(0 - няма умора до 10 непоносима умора), а стойности = 4-5 показват умерени нива. Болни с уморена и тежка степен на умора, т.е. ≥4 трябва да бъдат допълнително разпитани за степента на тяхната намалена активност</a:t>
            </a:r>
            <a:r>
              <a:rPr lang="ru-RU" sz="2600" dirty="0">
                <a:latin typeface="Arial"/>
                <a:cs typeface="Arial"/>
              </a:rPr>
              <a:t> и влиянието , което   </a:t>
            </a:r>
            <a:r>
              <a:rPr lang="bg-BG" sz="2600" dirty="0">
                <a:latin typeface="Arial"/>
                <a:cs typeface="Arial"/>
              </a:rPr>
              <a:t>намаляването на тяхната физическа кондиция оказва върху ежедневието им</a:t>
            </a:r>
          </a:p>
          <a:p>
            <a:r>
              <a:rPr lang="ru-RU" sz="2600" dirty="0">
                <a:latin typeface="Arial"/>
                <a:cs typeface="Arial"/>
              </a:rPr>
              <a:t>Съществува експертен консенсус, че пациентите с </a:t>
            </a:r>
            <a:r>
              <a:rPr lang="ru-RU" sz="2600" dirty="0" err="1">
                <a:latin typeface="Arial"/>
                <a:cs typeface="Arial"/>
              </a:rPr>
              <a:t>ракова</a:t>
            </a:r>
            <a:r>
              <a:rPr lang="ru-RU" sz="2600" dirty="0">
                <a:latin typeface="Arial"/>
                <a:cs typeface="Arial"/>
              </a:rPr>
              <a:t> умора </a:t>
            </a:r>
            <a:r>
              <a:rPr lang="ru-RU" sz="2600" dirty="0" err="1">
                <a:latin typeface="Arial"/>
                <a:cs typeface="Arial"/>
              </a:rPr>
              <a:t>трябва</a:t>
            </a:r>
            <a:r>
              <a:rPr lang="ru-RU" sz="2600" dirty="0">
                <a:latin typeface="Arial"/>
                <a:cs typeface="Arial"/>
              </a:rPr>
              <a:t> да бъдат изследвани за фактори потенциално допринасящи за развитието на умората.</a:t>
            </a:r>
          </a:p>
          <a:p>
            <a:r>
              <a:rPr lang="ru-RU" sz="2600" dirty="0">
                <a:latin typeface="Arial"/>
                <a:cs typeface="Arial"/>
              </a:rPr>
              <a:t>Преди препоръчването на активна тренировъчна програма, лекуващия екип съвместно със специалистите по физиотерапия трябва да преценят нивото на физическата годност на пациентите.</a:t>
            </a:r>
            <a:r>
              <a:rPr lang="bg-BG" sz="2600" dirty="0">
                <a:latin typeface="Arial"/>
                <a:cs typeface="Arial"/>
              </a:rPr>
              <a:t> </a:t>
            </a:r>
            <a:endParaRPr lang="en-US" sz="2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2214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807335" cy="1400530"/>
          </a:xfrm>
        </p:spPr>
        <p:txBody>
          <a:bodyPr>
            <a:noAutofit/>
          </a:bodyPr>
          <a:lstStyle/>
          <a:p>
            <a:r>
              <a:rPr lang="bg-BG" sz="3600" dirty="0">
                <a:latin typeface="Arial"/>
                <a:cs typeface="Arial"/>
              </a:rPr>
              <a:t>Действия при болни, които провеждат активно лечение </a:t>
            </a:r>
            <a:r>
              <a:rPr lang="en-US" sz="3600" dirty="0">
                <a:latin typeface="Arial"/>
                <a:cs typeface="Arial"/>
              </a:rPr>
              <a:t>–</a:t>
            </a:r>
            <a:r>
              <a:rPr lang="bg-BG" sz="3600" dirty="0">
                <a:latin typeface="Arial"/>
                <a:cs typeface="Arial"/>
              </a:rPr>
              <a:t> </a:t>
            </a:r>
            <a:r>
              <a:rPr lang="bg-BG" sz="3200" dirty="0">
                <a:latin typeface="Arial"/>
                <a:cs typeface="Arial"/>
              </a:rPr>
              <a:t>образование и консултиране 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bg-BG" sz="3200" dirty="0">
                <a:latin typeface="Arial"/>
                <a:cs typeface="Arial"/>
              </a:rPr>
              <a:t> 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dirty="0">
                <a:latin typeface="Arial"/>
                <a:cs typeface="Arial"/>
              </a:rPr>
              <a:t>Болните с онкологични заболявания трябва да бъдат информирани за умората при рак и за нейните причини, като това важи с особена сила за болните, които провеждат лечения, които предизвикват и влошават протичането на умората при рак, като лъчелечение химиотерапия и биотерапия.</a:t>
            </a:r>
          </a:p>
          <a:p>
            <a:r>
              <a:rPr lang="bg-BG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NCCN</a:t>
            </a:r>
            <a:r>
              <a:rPr lang="bg-BG" dirty="0">
                <a:latin typeface="Arial"/>
                <a:cs typeface="Arial"/>
              </a:rPr>
              <a:t> препоръчва към обучението на болните да се добави и обучение в техники за съхранение на енергията и  за </a:t>
            </a:r>
            <a:r>
              <a:rPr lang="bg-BG" dirty="0" err="1">
                <a:latin typeface="Arial"/>
                <a:cs typeface="Arial"/>
              </a:rPr>
              <a:t>дистракция</a:t>
            </a:r>
            <a:r>
              <a:rPr lang="bg-BG" dirty="0">
                <a:latin typeface="Arial"/>
                <a:cs typeface="Arial"/>
              </a:rPr>
              <a:t>, които биха им помогнали да се справят с предизвиканата от заболяването и провежданото лечение умора.</a:t>
            </a:r>
            <a:endParaRPr lang="en-US" dirty="0">
              <a:latin typeface="Arial"/>
              <a:cs typeface="Arial"/>
            </a:endParaRPr>
          </a:p>
          <a:p>
            <a:r>
              <a:rPr lang="ru-RU" dirty="0">
                <a:latin typeface="Arial"/>
                <a:cs typeface="Arial"/>
              </a:rPr>
              <a:t>Образователните интервенции ( </a:t>
            </a:r>
            <a:r>
              <a:rPr lang="ru-RU" dirty="0" err="1">
                <a:latin typeface="Arial"/>
                <a:cs typeface="Arial"/>
              </a:rPr>
              <a:t>включващи</a:t>
            </a:r>
            <a:r>
              <a:rPr lang="ru-RU" dirty="0">
                <a:latin typeface="Arial"/>
                <a:cs typeface="Arial"/>
              </a:rPr>
              <a:t> обучение, консултиране, подкрепа, </a:t>
            </a:r>
            <a:r>
              <a:rPr lang="ru-RU" dirty="0" err="1">
                <a:latin typeface="Arial"/>
                <a:cs typeface="Arial"/>
              </a:rPr>
              <a:t>предварително</a:t>
            </a:r>
            <a:r>
              <a:rPr lang="ru-RU" dirty="0">
                <a:latin typeface="Arial"/>
                <a:cs typeface="Arial"/>
              </a:rPr>
              <a:t> </a:t>
            </a:r>
            <a:r>
              <a:rPr lang="ru-RU" dirty="0" err="1">
                <a:latin typeface="Arial"/>
                <a:cs typeface="Arial"/>
              </a:rPr>
              <a:t>дадени</a:t>
            </a:r>
            <a:r>
              <a:rPr lang="ru-RU" dirty="0">
                <a:latin typeface="Arial"/>
                <a:cs typeface="Arial"/>
              </a:rPr>
              <a:t> указания за  </a:t>
            </a:r>
            <a:r>
              <a:rPr lang="ru-RU" dirty="0" err="1">
                <a:latin typeface="Arial"/>
                <a:cs typeface="Arial"/>
              </a:rPr>
              <a:t>видовете</a:t>
            </a:r>
            <a:r>
              <a:rPr lang="ru-RU" dirty="0">
                <a:latin typeface="Arial"/>
                <a:cs typeface="Arial"/>
              </a:rPr>
              <a:t> умора, обучение и </a:t>
            </a:r>
            <a:r>
              <a:rPr lang="ru-RU" dirty="0" err="1">
                <a:latin typeface="Arial"/>
                <a:cs typeface="Arial"/>
              </a:rPr>
              <a:t>изграждане</a:t>
            </a:r>
            <a:r>
              <a:rPr lang="ru-RU" dirty="0">
                <a:latin typeface="Arial"/>
                <a:cs typeface="Arial"/>
              </a:rPr>
              <a:t> на умения за справяне с </a:t>
            </a:r>
            <a:r>
              <a:rPr lang="ru-RU" dirty="0" err="1">
                <a:latin typeface="Arial"/>
                <a:cs typeface="Arial"/>
              </a:rPr>
              <a:t>умората</a:t>
            </a:r>
            <a:r>
              <a:rPr lang="ru-RU" dirty="0">
                <a:latin typeface="Arial"/>
                <a:cs typeface="Arial"/>
              </a:rPr>
              <a:t> и тренировка) са "ефективни" в </a:t>
            </a:r>
            <a:r>
              <a:rPr lang="bg-BG" dirty="0">
                <a:latin typeface="Arial"/>
                <a:cs typeface="Arial"/>
              </a:rPr>
              <a:t>развитието</a:t>
            </a:r>
            <a:r>
              <a:rPr lang="ru-RU" dirty="0">
                <a:latin typeface="Arial"/>
                <a:cs typeface="Arial"/>
              </a:rPr>
              <a:t> на </a:t>
            </a:r>
            <a:r>
              <a:rPr lang="ru-RU" dirty="0" err="1">
                <a:latin typeface="Arial"/>
                <a:cs typeface="Arial"/>
              </a:rPr>
              <a:t>позитивни</a:t>
            </a:r>
            <a:r>
              <a:rPr lang="ru-RU" dirty="0">
                <a:latin typeface="Arial"/>
                <a:cs typeface="Arial"/>
              </a:rPr>
              <a:t> стратегии  за </a:t>
            </a:r>
            <a:r>
              <a:rPr lang="ru-RU" dirty="0" err="1">
                <a:latin typeface="Arial"/>
                <a:cs typeface="Arial"/>
              </a:rPr>
              <a:t>справяне</a:t>
            </a:r>
            <a:r>
              <a:rPr lang="ru-RU" dirty="0">
                <a:latin typeface="Arial"/>
                <a:cs typeface="Arial"/>
              </a:rPr>
              <a:t>   и </a:t>
            </a:r>
            <a:r>
              <a:rPr lang="ru-RU" dirty="0" err="1">
                <a:latin typeface="Arial"/>
                <a:cs typeface="Arial"/>
              </a:rPr>
              <a:t>спомагат</a:t>
            </a:r>
            <a:r>
              <a:rPr lang="ru-RU" dirty="0">
                <a:latin typeface="Arial"/>
                <a:cs typeface="Arial"/>
              </a:rPr>
              <a:t> за </a:t>
            </a:r>
            <a:r>
              <a:rPr lang="ru-RU" dirty="0" err="1">
                <a:latin typeface="Arial"/>
                <a:cs typeface="Arial"/>
              </a:rPr>
              <a:t>намаляване</a:t>
            </a:r>
            <a:r>
              <a:rPr lang="ru-RU" dirty="0">
                <a:latin typeface="Arial"/>
                <a:cs typeface="Arial"/>
              </a:rPr>
              <a:t> на </a:t>
            </a:r>
            <a:r>
              <a:rPr lang="ru-RU" dirty="0" err="1">
                <a:latin typeface="Arial"/>
                <a:cs typeface="Arial"/>
              </a:rPr>
              <a:t>нивото</a:t>
            </a:r>
            <a:r>
              <a:rPr lang="ru-RU" dirty="0">
                <a:latin typeface="Arial"/>
                <a:cs typeface="Arial"/>
              </a:rPr>
              <a:t> на умора.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7747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/>
                <a:cs typeface="Arial"/>
              </a:rPr>
              <a:t>Увод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327" y="1477108"/>
            <a:ext cx="6305673" cy="4771291"/>
          </a:xfrm>
        </p:spPr>
        <p:txBody>
          <a:bodyPr>
            <a:normAutofit/>
          </a:bodyPr>
          <a:lstStyle/>
          <a:p>
            <a:r>
              <a:rPr lang="bg-BG" dirty="0">
                <a:latin typeface="Arial"/>
                <a:cs typeface="Arial"/>
              </a:rPr>
              <a:t>Независимо от успехите на медицинската онкология, рака на гърдата продължава да бъде водеща причина за заболеваемост и болестност за почти 3 000 0000 пациенти с новооткрито заболяване за света годишно.</a:t>
            </a:r>
            <a:endParaRPr lang="en-US" dirty="0">
              <a:latin typeface="Arial"/>
              <a:cs typeface="Arial"/>
            </a:endParaRPr>
          </a:p>
          <a:p>
            <a:r>
              <a:rPr lang="bg-BG" dirty="0">
                <a:latin typeface="Arial"/>
                <a:cs typeface="Arial"/>
              </a:rPr>
              <a:t>За България</a:t>
            </a:r>
            <a:endParaRPr lang="en-US" dirty="0">
              <a:latin typeface="Arial"/>
              <a:cs typeface="Arial"/>
            </a:endParaRPr>
          </a:p>
          <a:p>
            <a:pPr lvl="1"/>
            <a:r>
              <a:rPr lang="en-US" dirty="0">
                <a:latin typeface="Arial"/>
                <a:cs typeface="Arial"/>
              </a:rPr>
              <a:t>2012 - 26. 4% </a:t>
            </a:r>
            <a:r>
              <a:rPr lang="bg-BG" dirty="0">
                <a:latin typeface="Arial"/>
                <a:cs typeface="Arial"/>
              </a:rPr>
              <a:t>от всички случаи на рак у жените </a:t>
            </a:r>
            <a:endParaRPr lang="en-US" dirty="0">
              <a:latin typeface="Arial"/>
              <a:cs typeface="Arial"/>
            </a:endParaRPr>
          </a:p>
          <a:p>
            <a:pPr lvl="1"/>
            <a:r>
              <a:rPr lang="en-US" dirty="0">
                <a:latin typeface="Arial"/>
                <a:cs typeface="Arial"/>
              </a:rPr>
              <a:t>2012 – 3923 </a:t>
            </a:r>
            <a:r>
              <a:rPr lang="bg-BG" dirty="0">
                <a:latin typeface="Arial"/>
                <a:cs typeface="Arial"/>
              </a:rPr>
              <a:t>новодиагностицирани болни</a:t>
            </a:r>
            <a:endParaRPr lang="en-US" dirty="0">
              <a:latin typeface="Arial"/>
              <a:cs typeface="Arial"/>
            </a:endParaRPr>
          </a:p>
          <a:p>
            <a:pPr lvl="1"/>
            <a:r>
              <a:rPr lang="en-US" dirty="0">
                <a:latin typeface="Arial"/>
                <a:cs typeface="Arial"/>
              </a:rPr>
              <a:t>2012 – 1364 </a:t>
            </a:r>
            <a:r>
              <a:rPr lang="bg-BG" dirty="0">
                <a:latin typeface="Arial"/>
                <a:cs typeface="Arial"/>
              </a:rPr>
              <a:t>жени са починали от рак на гърдата </a:t>
            </a:r>
            <a:endParaRPr lang="en-US" dirty="0">
              <a:latin typeface="Arial"/>
              <a:cs typeface="Arial"/>
            </a:endParaRPr>
          </a:p>
          <a:p>
            <a:pPr lvl="1"/>
            <a:r>
              <a:rPr lang="en-US" dirty="0">
                <a:latin typeface="Arial"/>
                <a:cs typeface="Arial"/>
              </a:rPr>
              <a:t>2015 </a:t>
            </a:r>
            <a:r>
              <a:rPr lang="bg-BG" dirty="0">
                <a:latin typeface="Arial"/>
                <a:cs typeface="Arial"/>
              </a:rPr>
              <a:t>прогноза</a:t>
            </a:r>
            <a:r>
              <a:rPr lang="en-US" dirty="0">
                <a:latin typeface="Arial"/>
                <a:cs typeface="Arial"/>
              </a:rPr>
              <a:t> – 4 107 ; </a:t>
            </a:r>
            <a:r>
              <a:rPr lang="bg-BG" dirty="0">
                <a:latin typeface="Arial"/>
                <a:cs typeface="Arial"/>
              </a:rPr>
              <a:t>прогнозирана смъртност </a:t>
            </a:r>
            <a:r>
              <a:rPr lang="en-US" dirty="0">
                <a:latin typeface="Arial"/>
                <a:cs typeface="Arial"/>
              </a:rPr>
              <a:t>- 1394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631" y="1536223"/>
            <a:ext cx="4806462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6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561151" cy="1400530"/>
          </a:xfrm>
        </p:spPr>
        <p:txBody>
          <a:bodyPr/>
          <a:lstStyle/>
          <a:p>
            <a:r>
              <a:rPr lang="bg-BG" dirty="0">
                <a:latin typeface="Arial"/>
                <a:cs typeface="Arial"/>
              </a:rPr>
              <a:t>Интервенции за болни на активно лечение – </a:t>
            </a:r>
            <a:r>
              <a:rPr lang="bg-BG" sz="3200" dirty="0">
                <a:latin typeface="Arial"/>
                <a:cs typeface="Arial"/>
              </a:rPr>
              <a:t>физическа активност/упражнения  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814070" cy="4514137"/>
          </a:xfrm>
        </p:spPr>
        <p:txBody>
          <a:bodyPr>
            <a:normAutofit fontScale="92500" lnSpcReduction="20000"/>
          </a:bodyPr>
          <a:lstStyle/>
          <a:p>
            <a:r>
              <a:rPr lang="bg-BG" sz="2600" dirty="0">
                <a:latin typeface="Arial"/>
                <a:cs typeface="Arial"/>
              </a:rPr>
              <a:t>Разумно е да се насърчат всички пациенти да  бъдат умерено физически активни по време и след завършване на активното лечение на онкологичното заболяване, т.е. да бъдат ангажирани с поне 30 минути умерена активност през повечето дни от седмицата.</a:t>
            </a:r>
          </a:p>
          <a:p>
            <a:r>
              <a:rPr lang="bg-BG" sz="2600" dirty="0">
                <a:latin typeface="Arial"/>
                <a:cs typeface="Arial"/>
              </a:rPr>
              <a:t>Извършването на упражнения  няколко пъти седмично (включително ходене, колоездене, тренировка за сила или комбинация от аеробни и </a:t>
            </a:r>
            <a:r>
              <a:rPr lang="bg-BG" sz="2600" dirty="0" err="1">
                <a:latin typeface="Arial"/>
                <a:cs typeface="Arial"/>
              </a:rPr>
              <a:t>резистивни</a:t>
            </a:r>
            <a:r>
              <a:rPr lang="bg-BG" sz="2600" dirty="0">
                <a:latin typeface="Arial"/>
                <a:cs typeface="Arial"/>
              </a:rPr>
              <a:t> упражнения)  е ефективно за намаляване на умората по време и след  активното лечение на онкологичното заболяване.</a:t>
            </a:r>
          </a:p>
          <a:p>
            <a:r>
              <a:rPr lang="bg-BG" sz="2600" dirty="0">
                <a:latin typeface="Arial"/>
                <a:cs typeface="Arial"/>
              </a:rPr>
              <a:t>Някои болни трябва да бъдат насочени  за консултиране и наблюдение от специалисти по физиотерапия и рехабилитация и </a:t>
            </a:r>
            <a:r>
              <a:rPr lang="bg-BG" sz="2600" dirty="0" err="1">
                <a:latin typeface="Arial"/>
                <a:cs typeface="Arial"/>
              </a:rPr>
              <a:t>кинезитерапия</a:t>
            </a:r>
            <a:r>
              <a:rPr lang="bg-BG" sz="2600" dirty="0">
                <a:latin typeface="Arial"/>
                <a:cs typeface="Arial"/>
              </a:rPr>
              <a:t> за оценка и изработване на  програма за физически упражнения.</a:t>
            </a:r>
          </a:p>
        </p:txBody>
      </p:sp>
    </p:spTree>
    <p:extLst>
      <p:ext uri="{BB962C8B-B14F-4D97-AF65-F5344CB8AC3E}">
        <p14:creationId xmlns:p14="http://schemas.microsoft.com/office/powerpoint/2010/main" val="3808527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247918"/>
            <a:ext cx="10018713" cy="1752599"/>
          </a:xfrm>
        </p:spPr>
        <p:txBody>
          <a:bodyPr/>
          <a:lstStyle/>
          <a:p>
            <a:r>
              <a:rPr lang="bg-BG" dirty="0">
                <a:latin typeface="Arial"/>
                <a:cs typeface="Arial"/>
              </a:rPr>
              <a:t>Действия при болни завършили лечението си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99846"/>
            <a:ext cx="9681919" cy="46775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latin typeface="Arial"/>
                <a:cs typeface="Arial"/>
              </a:rPr>
              <a:t>Поддържане на оптимално ниво на активност.</a:t>
            </a:r>
          </a:p>
          <a:p>
            <a:r>
              <a:rPr lang="ru-RU" sz="1800" dirty="0">
                <a:latin typeface="Arial"/>
                <a:cs typeface="Arial"/>
              </a:rPr>
              <a:t>Да се </a:t>
            </a:r>
            <a:r>
              <a:rPr lang="ru-RU" sz="1800" dirty="0" err="1">
                <a:latin typeface="Arial"/>
                <a:cs typeface="Arial"/>
              </a:rPr>
              <a:t>насочат</a:t>
            </a:r>
            <a:r>
              <a:rPr lang="ru-RU" sz="1800" dirty="0">
                <a:latin typeface="Arial"/>
                <a:cs typeface="Arial"/>
              </a:rPr>
              <a:t> болните за започване на тренировъчна програма както за издръжливост, така и за  сила. </a:t>
            </a:r>
          </a:p>
          <a:p>
            <a:pPr lvl="1"/>
            <a:r>
              <a:rPr lang="ru-RU" sz="1600" dirty="0">
                <a:latin typeface="Arial"/>
                <a:cs typeface="Arial"/>
              </a:rPr>
              <a:t>Разумно всички пациенти е да се окуражават да извършват умерена физическа активност както по време така и след  активното противотуморно лечение  като напр. 30 минути умерена активност през повечето дни от седмицата.</a:t>
            </a:r>
          </a:p>
          <a:p>
            <a:r>
              <a:rPr lang="ru-RU" sz="1800" dirty="0">
                <a:latin typeface="Arial"/>
                <a:cs typeface="Arial"/>
              </a:rPr>
              <a:t>Да се обсъди изпращането на </a:t>
            </a:r>
            <a:r>
              <a:rPr lang="ru-RU" sz="1800" dirty="0" err="1">
                <a:latin typeface="Arial"/>
                <a:cs typeface="Arial"/>
              </a:rPr>
              <a:t>болния</a:t>
            </a:r>
            <a:r>
              <a:rPr lang="ru-RU" sz="1800" dirty="0">
                <a:latin typeface="Arial"/>
                <a:cs typeface="Arial"/>
              </a:rPr>
              <a:t> след </a:t>
            </a:r>
            <a:r>
              <a:rPr lang="ru-RU" sz="1800" dirty="0" err="1">
                <a:latin typeface="Arial"/>
                <a:cs typeface="Arial"/>
              </a:rPr>
              <a:t>приключване</a:t>
            </a:r>
            <a:r>
              <a:rPr lang="ru-RU" sz="1800" dirty="0">
                <a:latin typeface="Arial"/>
                <a:cs typeface="Arial"/>
              </a:rPr>
              <a:t> на </a:t>
            </a:r>
            <a:r>
              <a:rPr lang="ru-RU" sz="1800" dirty="0" err="1">
                <a:latin typeface="Arial"/>
                <a:cs typeface="Arial"/>
              </a:rPr>
              <a:t>активното</a:t>
            </a:r>
            <a:r>
              <a:rPr lang="ru-RU" sz="1800" dirty="0">
                <a:latin typeface="Arial"/>
                <a:cs typeface="Arial"/>
              </a:rPr>
              <a:t> лечение за рехабилитация: физиотерапия, трудотерапия и кинезитерапия</a:t>
            </a:r>
          </a:p>
          <a:p>
            <a:r>
              <a:rPr lang="ru-RU" sz="1800" dirty="0">
                <a:latin typeface="Arial"/>
                <a:cs typeface="Arial"/>
              </a:rPr>
              <a:t>Програмата за физически упражнения трябва да се индивидуализира въз основа на възрастта, пола,  вида на онкологичното заболяване и фитнес статуса  на болния.</a:t>
            </a:r>
          </a:p>
          <a:p>
            <a:r>
              <a:rPr lang="ru-RU" sz="1800" dirty="0">
                <a:latin typeface="Arial"/>
                <a:cs typeface="Arial"/>
              </a:rPr>
              <a:t>Програмата трябва да започне с ниско ниво на интензивност и продължителност, да се развива бавно и да се променя едновременно с промените в състоянието на пациента.</a:t>
            </a:r>
            <a:endParaRPr lang="en-US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1959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/>
                <a:cs typeface="Arial"/>
              </a:rPr>
              <a:t>Периферна невропатия след химиотерапия (ПНХ)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419" y="2241996"/>
            <a:ext cx="10685606" cy="4236077"/>
          </a:xfrm>
        </p:spPr>
        <p:txBody>
          <a:bodyPr>
            <a:normAutofit/>
          </a:bodyPr>
          <a:lstStyle/>
          <a:p>
            <a:r>
              <a:rPr lang="bg-BG" dirty="0">
                <a:latin typeface="Arial"/>
                <a:cs typeface="Arial"/>
              </a:rPr>
              <a:t>Според </a:t>
            </a:r>
            <a:r>
              <a:rPr lang="en-US" dirty="0">
                <a:latin typeface="Arial"/>
                <a:cs typeface="Arial"/>
              </a:rPr>
              <a:t>NCCN </a:t>
            </a:r>
            <a:r>
              <a:rPr lang="bg-BG" dirty="0">
                <a:latin typeface="Arial"/>
                <a:cs typeface="Arial"/>
              </a:rPr>
              <a:t>прилагането на ТЕНС може да бъде полезно лечение в  адювантен план при болни с ПНХ, при които прилагането на медикаментозно лечение е неподходящо или недостатъчно ефективно. </a:t>
            </a:r>
          </a:p>
          <a:p>
            <a:r>
              <a:rPr lang="bg-BG" dirty="0">
                <a:latin typeface="Arial"/>
                <a:cs typeface="Arial"/>
              </a:rPr>
              <a:t>Прилагането на акупунктура е относително неинвазивно и икономически изгодно, допълващо лечение и може да се прилага като допълнителна терапевтична опция при болни с рефрактерна на медикаментозно лечение  ПНХ, </a:t>
            </a:r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NCCN </a:t>
            </a:r>
            <a:r>
              <a:rPr lang="bg-BG" dirty="0">
                <a:latin typeface="Arial"/>
                <a:cs typeface="Arial"/>
              </a:rPr>
              <a:t> силно препоръчват болни с инвалидизираща  ПНХ,  да бъдат консултирани със специалист  физиотерапевт и </a:t>
            </a:r>
            <a:r>
              <a:rPr lang="bg-BG" dirty="0" err="1">
                <a:latin typeface="Arial"/>
                <a:cs typeface="Arial"/>
              </a:rPr>
              <a:t>трудотерапевт</a:t>
            </a:r>
            <a:r>
              <a:rPr lang="en-US" dirty="0">
                <a:latin typeface="Arial"/>
                <a:cs typeface="Arial"/>
              </a:rPr>
              <a:t>. </a:t>
            </a:r>
            <a:endParaRPr lang="bg-BG" dirty="0">
              <a:latin typeface="Arial"/>
              <a:cs typeface="Arial"/>
            </a:endParaRPr>
          </a:p>
          <a:p>
            <a:pPr lvl="1"/>
            <a:r>
              <a:rPr lang="bg-BG" dirty="0">
                <a:latin typeface="Arial"/>
                <a:cs typeface="Arial"/>
              </a:rPr>
              <a:t>Терапевтичните интервенции, обучението и практическите съвети, предлагани от тези специалисти в областта на рехабилитацията, могат да се окажат безценни и да помогнат на болните да преодолеят функционалните дефицити предизвикани от ПНХ както и да преодолеят трудностите в ежедневието породени от тези функционални увреждания.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ru-RU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endParaRPr lang="en-US" dirty="0">
              <a:solidFill>
                <a:srgbClr val="FFFF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2326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/>
                <a:cs typeface="Arial"/>
              </a:rPr>
              <a:t>Кардиотоксичност в следствие на проведеното лечение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Arial"/>
                <a:cs typeface="Arial"/>
              </a:rPr>
              <a:t>С цел намаляване на негативните ефекти върху миокарда предизвикани от провежданото активно лечение пациентите трябва да бъдат насърчавани да водят здравословен начин на живот, включително балансирана диета, умерено физическо натоварване и отказване от тютюнопушене.</a:t>
            </a:r>
          </a:p>
          <a:p>
            <a:endParaRPr lang="en-US" dirty="0">
              <a:solidFill>
                <a:srgbClr val="FFFF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8099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/>
                <a:cs typeface="Arial"/>
              </a:rPr>
              <a:t>Костно здраве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996225"/>
            <a:ext cx="10018713" cy="4237150"/>
          </a:xfrm>
        </p:spPr>
        <p:txBody>
          <a:bodyPr>
            <a:normAutofit/>
          </a:bodyPr>
          <a:lstStyle/>
          <a:p>
            <a:r>
              <a:rPr lang="bg-BG" dirty="0">
                <a:latin typeface="Arial"/>
                <a:cs typeface="Arial"/>
              </a:rPr>
              <a:t>Упражненията за сила с тежести  се свързват с намален риск от развитието на фрактури на бедрената кост, вероятно поради намаления риск от падане и ефекта, които този вид упражнения оказват за запазване на костната плътност  </a:t>
            </a:r>
          </a:p>
          <a:p>
            <a:r>
              <a:rPr lang="bg-BG" dirty="0">
                <a:latin typeface="Arial"/>
                <a:cs typeface="Arial"/>
              </a:rPr>
              <a:t>Системи от физически упражнения като Тай-</a:t>
            </a:r>
            <a:r>
              <a:rPr lang="bg-BG" dirty="0" err="1">
                <a:latin typeface="Arial"/>
                <a:cs typeface="Arial"/>
              </a:rPr>
              <a:t>чи</a:t>
            </a:r>
            <a:r>
              <a:rPr lang="bg-BG" dirty="0">
                <a:latin typeface="Arial"/>
                <a:cs typeface="Arial"/>
              </a:rPr>
              <a:t>, или танци  са добри за подобряване на баланса и за профилактика на паданията.</a:t>
            </a:r>
            <a:endParaRPr lang="en-US" dirty="0">
              <a:latin typeface="Arial"/>
              <a:cs typeface="Arial"/>
            </a:endParaRPr>
          </a:p>
          <a:p>
            <a:r>
              <a:rPr lang="ru-RU" dirty="0" err="1">
                <a:latin typeface="Arial"/>
                <a:cs typeface="Arial"/>
              </a:rPr>
              <a:t>Възрастните</a:t>
            </a:r>
            <a:r>
              <a:rPr lang="ru-RU" dirty="0">
                <a:latin typeface="Arial"/>
                <a:cs typeface="Arial"/>
              </a:rPr>
              <a:t> болни трябва да се стремят да си осигурят най-малко 30 минути на умерена физическа </a:t>
            </a:r>
            <a:r>
              <a:rPr lang="ru-RU" dirty="0" err="1">
                <a:latin typeface="Arial"/>
                <a:cs typeface="Arial"/>
              </a:rPr>
              <a:t>активност</a:t>
            </a:r>
            <a:r>
              <a:rPr lang="ru-RU" dirty="0">
                <a:latin typeface="Arial"/>
                <a:cs typeface="Arial"/>
              </a:rPr>
              <a:t> </a:t>
            </a:r>
            <a:r>
              <a:rPr lang="ru-RU" dirty="0" err="1">
                <a:latin typeface="Arial"/>
                <a:cs typeface="Arial"/>
              </a:rPr>
              <a:t>дневно</a:t>
            </a:r>
            <a:r>
              <a:rPr lang="ru-RU" dirty="0">
                <a:latin typeface="Arial"/>
                <a:cs typeface="Arial"/>
              </a:rPr>
              <a:t>, </a:t>
            </a:r>
            <a:r>
              <a:rPr lang="ru-RU" dirty="0" err="1">
                <a:latin typeface="Arial"/>
                <a:cs typeface="Arial"/>
              </a:rPr>
              <a:t>която</a:t>
            </a:r>
            <a:r>
              <a:rPr lang="ru-RU" dirty="0">
                <a:latin typeface="Arial"/>
                <a:cs typeface="Arial"/>
              </a:rPr>
              <a:t> </a:t>
            </a:r>
            <a:r>
              <a:rPr lang="ru-RU" dirty="0" err="1">
                <a:latin typeface="Arial"/>
                <a:cs typeface="Arial"/>
              </a:rPr>
              <a:t>може</a:t>
            </a:r>
            <a:r>
              <a:rPr lang="ru-RU" dirty="0">
                <a:latin typeface="Arial"/>
                <a:cs typeface="Arial"/>
              </a:rPr>
              <a:t> да включва комбинация от силови тренировки, аеробни упражнения и тренировки за балансиране.</a:t>
            </a:r>
          </a:p>
          <a:p>
            <a:r>
              <a:rPr lang="ru-RU" dirty="0">
                <a:latin typeface="Arial"/>
                <a:cs typeface="Arial"/>
              </a:rPr>
              <a:t>Носенето на предпазни средства за тазобедрената става може да предотврати фрактурата на бедрото в случай на падане и следва да се има предвид при пациенти с висок риск от падане.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9701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/>
                <a:cs typeface="Arial"/>
              </a:rPr>
              <a:t>Контрол на телесното тегло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996225"/>
            <a:ext cx="10018713" cy="4391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g-BG" dirty="0">
                <a:latin typeface="Arial"/>
                <a:cs typeface="Arial"/>
              </a:rPr>
              <a:t>Контролът на телесното тегло трябва да бъде обсъден  с всяка жена с рак на гърдата . </a:t>
            </a:r>
            <a:endParaRPr lang="en-US" dirty="0">
              <a:latin typeface="Arial"/>
              <a:cs typeface="Arial"/>
            </a:endParaRPr>
          </a:p>
          <a:p>
            <a:r>
              <a:rPr lang="bg-BG" dirty="0">
                <a:latin typeface="Arial"/>
                <a:cs typeface="Arial"/>
              </a:rPr>
              <a:t>Увеличаването на телесното тегло повлиява негативно  прогнозата и трябва да се избягва. При необходимост се препоръчва консултация с диетолог и изработване на подходящ хранителен режим.</a:t>
            </a:r>
          </a:p>
          <a:p>
            <a:r>
              <a:rPr lang="bg-BG" dirty="0">
                <a:latin typeface="Arial"/>
                <a:cs typeface="Arial"/>
              </a:rPr>
              <a:t>Редовната физическа активност се асоциира с подобряване на прогнозата. Аеробните упражнения както и упражнения с тежести не влияят негативно върху развитието на лимфедема </a:t>
            </a:r>
          </a:p>
          <a:p>
            <a:r>
              <a:rPr lang="bg-BG" dirty="0">
                <a:latin typeface="Arial"/>
                <a:cs typeface="Arial"/>
              </a:rPr>
              <a:t>Поддържането на здравословно телесно тегло :</a:t>
            </a:r>
          </a:p>
          <a:p>
            <a:pPr lvl="1"/>
            <a:r>
              <a:rPr lang="bg-BG" dirty="0">
                <a:latin typeface="Arial"/>
                <a:cs typeface="Arial"/>
              </a:rPr>
              <a:t>Баланс между приема на калории и физическата активност</a:t>
            </a:r>
          </a:p>
          <a:p>
            <a:pPr lvl="1"/>
            <a:r>
              <a:rPr lang="bg-BG" dirty="0">
                <a:latin typeface="Arial"/>
                <a:cs typeface="Arial"/>
              </a:rPr>
              <a:t>Избягване на ексцесивното  напълняване </a:t>
            </a:r>
          </a:p>
          <a:p>
            <a:pPr lvl="1"/>
            <a:r>
              <a:rPr lang="bg-BG" dirty="0">
                <a:latin typeface="Arial"/>
                <a:cs typeface="Arial"/>
              </a:rPr>
              <a:t>Достигане на здравословно тегло при болни, които са със свръх тегло или със затлъстяване</a:t>
            </a:r>
            <a:endParaRPr lang="ru-RU" dirty="0">
              <a:solidFill>
                <a:srgbClr val="FFFF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8782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78" y="21119"/>
            <a:ext cx="12164245" cy="681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58649" y="1554827"/>
            <a:ext cx="9404723" cy="1400530"/>
          </a:xfrm>
        </p:spPr>
        <p:txBody>
          <a:bodyPr/>
          <a:lstStyle/>
          <a:p>
            <a:r>
              <a:rPr lang="bg-BG" dirty="0">
                <a:solidFill>
                  <a:srgbClr val="325948"/>
                </a:solidFill>
                <a:latin typeface="Arial"/>
                <a:cs typeface="Arial"/>
              </a:rPr>
              <a:t>Заключения </a:t>
            </a:r>
            <a:endParaRPr lang="en-US" dirty="0">
              <a:solidFill>
                <a:srgbClr val="325948"/>
              </a:solidFill>
              <a:latin typeface="Arial"/>
              <a:cs typeface="Arial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37371" y="3356427"/>
            <a:ext cx="10018713" cy="286786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325948"/>
                </a:solidFill>
                <a:latin typeface="Arial"/>
                <a:cs typeface="Arial"/>
              </a:rPr>
              <a:t>На лице е спешна необходимост от актуализиране на препоръките за профилактика на уврежданията на горния крайник и за предпазване от развитието на лимфедема, което става видно от </a:t>
            </a:r>
            <a:r>
              <a:rPr lang="ru-RU" dirty="0" err="1">
                <a:solidFill>
                  <a:srgbClr val="325948"/>
                </a:solidFill>
                <a:latin typeface="Arial"/>
                <a:cs typeface="Arial"/>
              </a:rPr>
              <a:t>наличните</a:t>
            </a:r>
            <a:r>
              <a:rPr lang="ru-RU" dirty="0">
                <a:solidFill>
                  <a:srgbClr val="325948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325948"/>
                </a:solidFill>
                <a:latin typeface="Arial"/>
                <a:cs typeface="Arial"/>
              </a:rPr>
              <a:t>към</a:t>
            </a:r>
            <a:r>
              <a:rPr lang="ru-RU" dirty="0">
                <a:solidFill>
                  <a:srgbClr val="325948"/>
                </a:solidFill>
                <a:latin typeface="Arial"/>
                <a:cs typeface="Arial"/>
              </a:rPr>
              <a:t> момента </a:t>
            </a:r>
            <a:r>
              <a:rPr lang="ru-RU" dirty="0" err="1">
                <a:solidFill>
                  <a:srgbClr val="325948"/>
                </a:solidFill>
                <a:latin typeface="Arial"/>
                <a:cs typeface="Arial"/>
              </a:rPr>
              <a:t>доказателства</a:t>
            </a:r>
            <a:r>
              <a:rPr lang="ru-RU" dirty="0">
                <a:solidFill>
                  <a:srgbClr val="325948"/>
                </a:solidFill>
                <a:latin typeface="Arial"/>
                <a:cs typeface="Arial"/>
              </a:rPr>
              <a:t>,  получени от рандомизирани клинични проучвания  и системен литературен анализ,.</a:t>
            </a:r>
          </a:p>
          <a:p>
            <a:r>
              <a:rPr lang="ru-RU" dirty="0">
                <a:solidFill>
                  <a:srgbClr val="325948"/>
                </a:solidFill>
                <a:latin typeface="Arial"/>
                <a:cs typeface="Arial"/>
              </a:rPr>
              <a:t>Нужни са допълнителни проучвания, за предоставяне на необходимите доказателства, върху които да се  разработят  правила за рехабилитация по отношение на  други възможни увреждания, като например артралгия.</a:t>
            </a:r>
            <a:endParaRPr lang="en-US" dirty="0">
              <a:solidFill>
                <a:srgbClr val="32594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3950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/>
                <a:cs typeface="Arial"/>
              </a:rPr>
              <a:t>Използвана литература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401713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4400" dirty="0">
                <a:latin typeface="Arial"/>
                <a:cs typeface="Arial"/>
              </a:rPr>
              <a:t>Used literature </a:t>
            </a:r>
          </a:p>
          <a:p>
            <a:pPr marL="0" indent="0" algn="ctr">
              <a:buNone/>
            </a:pPr>
            <a:r>
              <a:rPr lang="en-US" sz="3200" dirty="0">
                <a:latin typeface="Arial"/>
                <a:cs typeface="Arial"/>
              </a:rPr>
              <a:t>Clinical Practice Guidelines for Breast Cancer Rehabilitation</a:t>
            </a:r>
          </a:p>
          <a:p>
            <a:pPr marL="0" indent="0" algn="ctr">
              <a:buNone/>
            </a:pPr>
            <a:r>
              <a:rPr lang="en-US" i="1" dirty="0">
                <a:latin typeface="Arial"/>
                <a:cs typeface="Arial"/>
              </a:rPr>
              <a:t>Syntheses of Guideline Recommendations and Qualitative Appraisals*</a:t>
            </a:r>
          </a:p>
          <a:p>
            <a:pPr marL="0" indent="0" algn="ctr">
              <a:buNone/>
            </a:pPr>
            <a:r>
              <a:rPr lang="en-US" sz="2000" i="1" dirty="0">
                <a:latin typeface="Arial"/>
                <a:cs typeface="Arial"/>
              </a:rPr>
              <a:t>Susan R. Harris, PhD, PT; </a:t>
            </a:r>
            <a:r>
              <a:rPr lang="de-DE" sz="2000" i="1" dirty="0">
                <a:latin typeface="Arial"/>
                <a:cs typeface="Arial"/>
              </a:rPr>
              <a:t>Kathryn H. Schmitz, </a:t>
            </a:r>
            <a:r>
              <a:rPr lang="de-DE" sz="2000" i="1" dirty="0" err="1">
                <a:latin typeface="Arial"/>
                <a:cs typeface="Arial"/>
              </a:rPr>
              <a:t>PhD</a:t>
            </a:r>
            <a:r>
              <a:rPr lang="de-DE" sz="2000" i="1" dirty="0">
                <a:latin typeface="Arial"/>
                <a:cs typeface="Arial"/>
              </a:rPr>
              <a:t>, MPH; </a:t>
            </a:r>
            <a:r>
              <a:rPr lang="en-US" sz="2000" i="1" dirty="0">
                <a:latin typeface="Arial"/>
                <a:cs typeface="Arial"/>
              </a:rPr>
              <a:t>Kristin L. Campbell, PhD, PT ; Margaret L. McNeely, PhD, PT</a:t>
            </a:r>
          </a:p>
          <a:p>
            <a:pPr marL="0" indent="0" algn="ctr">
              <a:buNone/>
            </a:pPr>
            <a:r>
              <a:rPr lang="en-US" sz="1800" dirty="0">
                <a:latin typeface="Arial"/>
                <a:cs typeface="Arial"/>
              </a:rPr>
              <a:t>Cancer 2012;118(8 </a:t>
            </a:r>
            <a:r>
              <a:rPr lang="en-US" sz="1800" dirty="0" err="1">
                <a:latin typeface="Arial"/>
                <a:cs typeface="Arial"/>
              </a:rPr>
              <a:t>suppl</a:t>
            </a:r>
            <a:r>
              <a:rPr lang="en-US" sz="1800" dirty="0">
                <a:latin typeface="Arial"/>
                <a:cs typeface="Arial"/>
              </a:rPr>
              <a:t>):2312–24.© 2012 American Cancer Society.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ru-RU" dirty="0">
                <a:latin typeface="Arial"/>
                <a:cs typeface="Arial"/>
              </a:rPr>
              <a:t> </a:t>
            </a:r>
            <a:r>
              <a:rPr lang="ru-RU" sz="3200" dirty="0">
                <a:latin typeface="Arial"/>
                <a:cs typeface="Arial"/>
              </a:rPr>
              <a:t>Заболяемост от рак в България, 2012</a:t>
            </a:r>
            <a:r>
              <a:rPr lang="en-US" sz="3200" dirty="0">
                <a:latin typeface="Arial"/>
                <a:cs typeface="Arial"/>
              </a:rPr>
              <a:t> - </a:t>
            </a:r>
            <a:r>
              <a:rPr lang="it-IT" sz="3200" dirty="0">
                <a:latin typeface="Arial"/>
                <a:cs typeface="Arial"/>
              </a:rPr>
              <a:t>Cancer Incidence in Bulgaria 2012</a:t>
            </a:r>
            <a:endParaRPr lang="en-US" sz="3200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bg-BG" i="1" dirty="0">
                <a:latin typeface="Arial"/>
                <a:cs typeface="Arial"/>
              </a:rPr>
              <a:t> Национална болница по онкология</a:t>
            </a:r>
            <a:r>
              <a:rPr lang="en-US" i="1" dirty="0">
                <a:latin typeface="Arial"/>
                <a:cs typeface="Arial"/>
              </a:rPr>
              <a:t> - National Oncological Hospital</a:t>
            </a:r>
          </a:p>
          <a:p>
            <a:pPr marL="0" indent="0" algn="ctr">
              <a:buNone/>
            </a:pPr>
            <a:r>
              <a:rPr lang="bg-BG" i="1" dirty="0">
                <a:latin typeface="Arial"/>
                <a:cs typeface="Arial"/>
              </a:rPr>
              <a:t>Български национален раков регистър</a:t>
            </a:r>
            <a:r>
              <a:rPr lang="en-US" i="1" dirty="0">
                <a:latin typeface="Arial"/>
                <a:cs typeface="Arial"/>
              </a:rPr>
              <a:t> - Bulgarian National Cancer Registry </a:t>
            </a:r>
          </a:p>
          <a:p>
            <a:pPr marL="0" indent="0" algn="ctr">
              <a:buNone/>
            </a:pPr>
            <a:r>
              <a:rPr lang="en-US" sz="1800" i="1" dirty="0">
                <a:latin typeface="Arial"/>
                <a:cs typeface="Arial"/>
              </a:rPr>
              <a:t>http://www.sbaloncology.bg/bg/bulgarian-cancer-registry.htm</a:t>
            </a:r>
          </a:p>
        </p:txBody>
      </p:sp>
    </p:spTree>
    <p:extLst>
      <p:ext uri="{BB962C8B-B14F-4D97-AF65-F5344CB8AC3E}">
        <p14:creationId xmlns:p14="http://schemas.microsoft.com/office/powerpoint/2010/main" val="876737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/>
                <a:cs typeface="Arial"/>
              </a:rPr>
              <a:t>Влиянието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bg-BG" dirty="0">
              <a:latin typeface="Arial"/>
              <a:cs typeface="Arial"/>
            </a:endParaRPr>
          </a:p>
          <a:p>
            <a:r>
              <a:rPr lang="ru-RU" dirty="0">
                <a:latin typeface="Arial"/>
                <a:cs typeface="Arial"/>
              </a:rPr>
              <a:t>Едновременно с дълбокото психосоциално въздействие, което оказва  поставянето на диагнозата «рак на гърдата», болните често са жертва на редица физически увреждания  в резултат от  провежданите терапевтични действия и лечения , предназначени да спасят или удължат живота им</a:t>
            </a:r>
          </a:p>
          <a:p>
            <a:r>
              <a:rPr lang="ru-RU" dirty="0">
                <a:latin typeface="Arial"/>
                <a:cs typeface="Arial"/>
              </a:rPr>
              <a:t>Такива а нарушенията на обема на движение и силата на горните крайници,  лимфедем на засегнатата ръка и гърда, болка, умора, нарушена сетивност , намаляване на  физическа активност и влошаване на  качеството на живот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2833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321" y="2799232"/>
            <a:ext cx="10515600" cy="1325563"/>
          </a:xfrm>
        </p:spPr>
        <p:txBody>
          <a:bodyPr/>
          <a:lstStyle/>
          <a:p>
            <a:pPr algn="ctr"/>
            <a:r>
              <a:rPr lang="bg-BG" dirty="0">
                <a:latin typeface="Arial"/>
                <a:cs typeface="Arial"/>
              </a:rPr>
              <a:t>Препоръки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7872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775" y="403761"/>
            <a:ext cx="10515600" cy="1325563"/>
          </a:xfrm>
        </p:spPr>
        <p:txBody>
          <a:bodyPr>
            <a:normAutofit/>
          </a:bodyPr>
          <a:lstStyle/>
          <a:p>
            <a:r>
              <a:rPr lang="bg-BG" dirty="0">
                <a:latin typeface="Arial"/>
                <a:cs typeface="Arial"/>
              </a:rPr>
              <a:t>Рехабилитация на горния крайник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729324"/>
            <a:ext cx="9740534" cy="4612861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Arial"/>
                <a:cs typeface="Arial"/>
              </a:rPr>
              <a:t>Предоперативно</a:t>
            </a:r>
            <a:r>
              <a:rPr lang="bg-BG" dirty="0">
                <a:latin typeface="Arial"/>
                <a:cs typeface="Arial"/>
              </a:rPr>
              <a:t> е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bg-BG" dirty="0">
                <a:latin typeface="Arial"/>
                <a:cs typeface="Arial"/>
              </a:rPr>
              <a:t>желателно</a:t>
            </a:r>
            <a:r>
              <a:rPr lang="ru-RU" dirty="0">
                <a:latin typeface="Arial"/>
                <a:cs typeface="Arial"/>
              </a:rPr>
              <a:t>  да се </a:t>
            </a:r>
            <a:r>
              <a:rPr lang="ru-RU" dirty="0" err="1">
                <a:latin typeface="Arial"/>
                <a:cs typeface="Arial"/>
              </a:rPr>
              <a:t>извърши</a:t>
            </a:r>
            <a:r>
              <a:rPr lang="ru-RU" dirty="0">
                <a:latin typeface="Arial"/>
                <a:cs typeface="Arial"/>
              </a:rPr>
              <a:t> оценка функция на </a:t>
            </a:r>
            <a:r>
              <a:rPr lang="ru-RU" dirty="0" err="1">
                <a:latin typeface="Arial"/>
                <a:cs typeface="Arial"/>
              </a:rPr>
              <a:t>горните</a:t>
            </a:r>
            <a:r>
              <a:rPr lang="ru-RU" dirty="0">
                <a:latin typeface="Arial"/>
                <a:cs typeface="Arial"/>
              </a:rPr>
              <a:t> </a:t>
            </a:r>
            <a:r>
              <a:rPr lang="ru-RU" dirty="0" err="1">
                <a:latin typeface="Arial"/>
                <a:cs typeface="Arial"/>
              </a:rPr>
              <a:t>крайници</a:t>
            </a:r>
            <a:r>
              <a:rPr lang="ru-RU" dirty="0">
                <a:latin typeface="Arial"/>
                <a:cs typeface="Arial"/>
              </a:rPr>
              <a:t>, за да се </a:t>
            </a:r>
            <a:r>
              <a:rPr lang="ru-RU" dirty="0" err="1">
                <a:latin typeface="Arial"/>
                <a:cs typeface="Arial"/>
              </a:rPr>
              <a:t>осигури</a:t>
            </a:r>
            <a:r>
              <a:rPr lang="ru-RU" dirty="0">
                <a:latin typeface="Arial"/>
                <a:cs typeface="Arial"/>
              </a:rPr>
              <a:t> база за сравнение </a:t>
            </a:r>
            <a:r>
              <a:rPr lang="ru-RU" dirty="0" err="1">
                <a:latin typeface="Arial"/>
                <a:cs typeface="Arial"/>
              </a:rPr>
              <a:t>преди</a:t>
            </a:r>
            <a:r>
              <a:rPr lang="ru-RU" dirty="0">
                <a:latin typeface="Arial"/>
                <a:cs typeface="Arial"/>
              </a:rPr>
              <a:t> </a:t>
            </a:r>
            <a:r>
              <a:rPr lang="ru-RU" dirty="0" err="1">
                <a:latin typeface="Arial"/>
                <a:cs typeface="Arial"/>
              </a:rPr>
              <a:t>започване</a:t>
            </a:r>
            <a:r>
              <a:rPr lang="ru-RU" dirty="0">
                <a:latin typeface="Arial"/>
                <a:cs typeface="Arial"/>
              </a:rPr>
              <a:t> на </a:t>
            </a:r>
            <a:r>
              <a:rPr lang="ru-RU" dirty="0" err="1">
                <a:latin typeface="Arial"/>
                <a:cs typeface="Arial"/>
              </a:rPr>
              <a:t>лечението</a:t>
            </a:r>
            <a:r>
              <a:rPr lang="ru-RU" dirty="0">
                <a:latin typeface="Arial"/>
                <a:cs typeface="Arial"/>
              </a:rPr>
              <a:t>.</a:t>
            </a:r>
          </a:p>
          <a:p>
            <a:r>
              <a:rPr lang="ru-RU" dirty="0">
                <a:latin typeface="Arial"/>
                <a:cs typeface="Arial"/>
              </a:rPr>
              <a:t>Следоперативната рехабилитация трябва да започне още на </a:t>
            </a:r>
            <a:r>
              <a:rPr lang="ru-RU" dirty="0" err="1">
                <a:latin typeface="Arial"/>
                <a:cs typeface="Arial"/>
              </a:rPr>
              <a:t>първия</a:t>
            </a:r>
            <a:r>
              <a:rPr lang="ru-RU" dirty="0">
                <a:latin typeface="Arial"/>
                <a:cs typeface="Arial"/>
              </a:rPr>
              <a:t>  ден, като се насърчава  внимателното провеждане  на комплекс от упражнения,  с цел възстановяване обема на движенията  още през първата седмица след оперативната интервенция</a:t>
            </a:r>
          </a:p>
          <a:p>
            <a:r>
              <a:rPr lang="ru-RU" dirty="0">
                <a:latin typeface="Arial"/>
                <a:cs typeface="Arial"/>
              </a:rPr>
              <a:t>Активни упражнения за разтягане (стречинг) могат да се </a:t>
            </a:r>
            <a:r>
              <a:rPr lang="ru-RU" dirty="0" err="1">
                <a:latin typeface="Arial"/>
                <a:cs typeface="Arial"/>
              </a:rPr>
              <a:t>прилагат</a:t>
            </a:r>
            <a:r>
              <a:rPr lang="ru-RU" dirty="0">
                <a:latin typeface="Arial"/>
                <a:cs typeface="Arial"/>
              </a:rPr>
              <a:t> след  </a:t>
            </a:r>
            <a:r>
              <a:rPr lang="bg-BG" dirty="0">
                <a:latin typeface="Arial"/>
                <a:cs typeface="Arial"/>
              </a:rPr>
              <a:t>отстраняването</a:t>
            </a:r>
            <a:r>
              <a:rPr lang="ru-RU" dirty="0">
                <a:latin typeface="Arial"/>
                <a:cs typeface="Arial"/>
              </a:rPr>
              <a:t> на дренажа и трябва да продължат не по-малко от 6-8 </a:t>
            </a:r>
            <a:r>
              <a:rPr lang="ru-RU" dirty="0" err="1">
                <a:latin typeface="Arial"/>
                <a:cs typeface="Arial"/>
              </a:rPr>
              <a:t>седмици</a:t>
            </a:r>
            <a:r>
              <a:rPr lang="ru-RU" dirty="0">
                <a:latin typeface="Arial"/>
                <a:cs typeface="Arial"/>
              </a:rPr>
              <a:t>, или докато се </a:t>
            </a:r>
            <a:r>
              <a:rPr lang="ru-RU" dirty="0" err="1">
                <a:latin typeface="Arial"/>
                <a:cs typeface="Arial"/>
              </a:rPr>
              <a:t>достигне</a:t>
            </a:r>
            <a:r>
              <a:rPr lang="ru-RU" dirty="0">
                <a:latin typeface="Arial"/>
                <a:cs typeface="Arial"/>
              </a:rPr>
              <a:t> </a:t>
            </a:r>
            <a:r>
              <a:rPr lang="ru-RU" dirty="0" err="1">
                <a:latin typeface="Arial"/>
                <a:cs typeface="Arial"/>
              </a:rPr>
              <a:t>пълния</a:t>
            </a:r>
            <a:r>
              <a:rPr lang="ru-RU" dirty="0">
                <a:latin typeface="Arial"/>
                <a:cs typeface="Arial"/>
              </a:rPr>
              <a:t> обем на </a:t>
            </a:r>
            <a:r>
              <a:rPr lang="ru-RU" dirty="0" err="1">
                <a:latin typeface="Arial"/>
                <a:cs typeface="Arial"/>
              </a:rPr>
              <a:t>движенията</a:t>
            </a:r>
            <a:r>
              <a:rPr lang="ru-RU" dirty="0">
                <a:latin typeface="Arial"/>
                <a:cs typeface="Arial"/>
              </a:rPr>
              <a:t> в засегнатия крайник. </a:t>
            </a:r>
          </a:p>
          <a:p>
            <a:r>
              <a:rPr lang="ru-RU" dirty="0" err="1">
                <a:latin typeface="Arial"/>
                <a:cs typeface="Arial"/>
              </a:rPr>
              <a:t>Пациентите</a:t>
            </a:r>
            <a:r>
              <a:rPr lang="ru-RU" dirty="0">
                <a:latin typeface="Arial"/>
                <a:cs typeface="Arial"/>
              </a:rPr>
              <a:t> трябва да бъдат инструктирани  как да извършват сами масаж за профилактика на образуването на белези.</a:t>
            </a:r>
          </a:p>
          <a:p>
            <a:r>
              <a:rPr lang="bg-BG" dirty="0">
                <a:latin typeface="Arial"/>
                <a:cs typeface="Arial"/>
              </a:rPr>
              <a:t>У</a:t>
            </a:r>
            <a:r>
              <a:rPr lang="ru-RU" dirty="0">
                <a:latin typeface="Arial"/>
                <a:cs typeface="Arial"/>
              </a:rPr>
              <a:t>пражнения с натоварване за укрепване на силата, могат да започнат с леки тежести (1-2 килограма) в </a:t>
            </a:r>
            <a:r>
              <a:rPr lang="ru-RU" dirty="0" err="1">
                <a:latin typeface="Arial"/>
                <a:cs typeface="Arial"/>
              </a:rPr>
              <a:t>рамките</a:t>
            </a:r>
            <a:r>
              <a:rPr lang="ru-RU" dirty="0">
                <a:latin typeface="Arial"/>
                <a:cs typeface="Arial"/>
              </a:rPr>
              <a:t> на 4-6 седмици след операцията.</a:t>
            </a:r>
            <a:endParaRPr lang="en-US" dirty="0">
              <a:latin typeface="Arial"/>
              <a:cs typeface="Arial"/>
            </a:endParaRPr>
          </a:p>
          <a:p>
            <a:r>
              <a:rPr lang="ru-RU" dirty="0">
                <a:latin typeface="Arial"/>
                <a:cs typeface="Arial"/>
              </a:rPr>
              <a:t>Оценяването на нуждата от рехабилитация на горния крайник следоперативно трябва да се извършват регулярно през първата  година след операцията.</a:t>
            </a:r>
          </a:p>
        </p:txBody>
      </p:sp>
    </p:spTree>
    <p:extLst>
      <p:ext uri="{BB962C8B-B14F-4D97-AF65-F5344CB8AC3E}">
        <p14:creationId xmlns:p14="http://schemas.microsoft.com/office/powerpoint/2010/main" val="199417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/>
                <a:cs typeface="Arial"/>
              </a:rPr>
              <a:t>Грижи за дланта и ръката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336431"/>
            <a:ext cx="10018713" cy="4871185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Arial"/>
                <a:cs typeface="Arial"/>
              </a:rPr>
              <a:t>Внимателното отношение към ръката от оперираната страна – като  напр. подходящи хигиенни грижи и избягване на травми  и наранявания – са  важни, за да си намали   до минимум на риска от развитие на  инфекция и/или лимфедем. Рискът от усложнения допълнително се увеличава от индивидулните особености на пациента и от специфичните за проведеното лечение фактори.  </a:t>
            </a:r>
          </a:p>
          <a:p>
            <a:r>
              <a:rPr lang="ru-RU" dirty="0">
                <a:latin typeface="Arial"/>
                <a:cs typeface="Arial"/>
              </a:rPr>
              <a:t>Така извършването на селективна аксиларната дисекция, избягването на инфекции и травми на ръката както и  профилактика на затлъстяването предпазват от развитието на лимфедем.</a:t>
            </a:r>
          </a:p>
          <a:p>
            <a:r>
              <a:rPr lang="ru-RU" dirty="0">
                <a:latin typeface="Arial"/>
                <a:cs typeface="Arial"/>
              </a:rPr>
              <a:t>По принцип манипулации като инжекции , ваксинации , венепункция  и  др., върху  крайника, чиято аксила е била обект на дисекция, са противопоказани. Има доказателства (ниво V), че тези ограничения могат да бъдат облекчени.</a:t>
            </a:r>
          </a:p>
          <a:p>
            <a:r>
              <a:rPr lang="ru-RU" dirty="0">
                <a:latin typeface="Arial"/>
                <a:cs typeface="Arial"/>
              </a:rPr>
              <a:t>Много от предложенията за подържането на правилна хигиена и избягване на травми на засегнатия крайник са правилни от практична гледна точка, но няма достатъчно научни данни, които да подкрепят подобен род ограничения.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1216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/>
                <a:cs typeface="Arial"/>
              </a:rPr>
              <a:t>Електро-терапевтични методи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628188" cy="4195481"/>
          </a:xfrm>
        </p:spPr>
        <p:txBody>
          <a:bodyPr>
            <a:normAutofit/>
          </a:bodyPr>
          <a:lstStyle/>
          <a:p>
            <a:r>
              <a:rPr lang="ru-RU" dirty="0" err="1">
                <a:latin typeface="Arial"/>
                <a:cs typeface="Arial"/>
              </a:rPr>
              <a:t>Към</a:t>
            </a:r>
            <a:r>
              <a:rPr lang="ru-RU" dirty="0">
                <a:latin typeface="Arial"/>
                <a:cs typeface="Arial"/>
              </a:rPr>
              <a:t> момента, поради липсата на </a:t>
            </a:r>
            <a:r>
              <a:rPr lang="ru-RU" dirty="0" err="1">
                <a:latin typeface="Arial"/>
                <a:cs typeface="Arial"/>
              </a:rPr>
              <a:t>достатъчно</a:t>
            </a:r>
            <a:r>
              <a:rPr lang="ru-RU" dirty="0">
                <a:latin typeface="Arial"/>
                <a:cs typeface="Arial"/>
              </a:rPr>
              <a:t> </a:t>
            </a:r>
            <a:r>
              <a:rPr lang="ru-RU" dirty="0" err="1">
                <a:latin typeface="Arial"/>
                <a:cs typeface="Arial"/>
              </a:rPr>
              <a:t>данни</a:t>
            </a:r>
            <a:r>
              <a:rPr lang="ru-RU" dirty="0">
                <a:latin typeface="Arial"/>
                <a:cs typeface="Arial"/>
              </a:rPr>
              <a:t>, не се препоръчва прилагането на лазер</a:t>
            </a:r>
            <a:r>
              <a:rPr lang="ru-RU" dirty="0" smtClean="0">
                <a:latin typeface="Arial"/>
                <a:cs typeface="Arial"/>
              </a:rPr>
              <a:t>-терапия</a:t>
            </a:r>
            <a:r>
              <a:rPr lang="ru-RU" dirty="0">
                <a:latin typeface="Arial"/>
                <a:cs typeface="Arial"/>
              </a:rPr>
              <a:t>, електрическа стимулация, микровълнова  терапия и термотерапия.  Има публикации, които ограничават тяхното прилагане  при лица с неоплазми.</a:t>
            </a:r>
          </a:p>
          <a:p>
            <a:r>
              <a:rPr lang="ru-RU" dirty="0">
                <a:latin typeface="Arial"/>
                <a:cs typeface="Arial"/>
              </a:rPr>
              <a:t>Прилагането на терапевтичен </a:t>
            </a:r>
            <a:r>
              <a:rPr lang="ru-RU" dirty="0" err="1">
                <a:latin typeface="Arial"/>
                <a:cs typeface="Arial"/>
              </a:rPr>
              <a:t>ултразвук</a:t>
            </a:r>
            <a:r>
              <a:rPr lang="ru-RU" dirty="0">
                <a:latin typeface="Arial"/>
                <a:cs typeface="Arial"/>
              </a:rPr>
              <a:t> в зоните, където е  възможно наличие метастази, е противопоказано при жени с анамнеза за рак на гърдата.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2444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/>
                <a:cs typeface="Arial"/>
              </a:rPr>
              <a:t>Оценка и диагноза на лимфедем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918952"/>
            <a:ext cx="10018713" cy="4571999"/>
          </a:xfrm>
        </p:spPr>
        <p:txBody>
          <a:bodyPr>
            <a:normAutofit fontScale="92500"/>
          </a:bodyPr>
          <a:lstStyle/>
          <a:p>
            <a:r>
              <a:rPr lang="bg-BG" dirty="0">
                <a:latin typeface="Arial"/>
                <a:cs typeface="Arial"/>
              </a:rPr>
              <a:t>Съществуват достатъчно доказателства, които подкрепят ранната диагноза на лимфедема и провеждане на своевременно, активно лечение с цел намаляване на тежестта, която състоянието оказва върху болните </a:t>
            </a:r>
          </a:p>
          <a:p>
            <a:r>
              <a:rPr lang="bg-BG" dirty="0">
                <a:latin typeface="Arial"/>
                <a:cs typeface="Arial"/>
              </a:rPr>
              <a:t>Регулярното пред и след оперативното измерване на двете ръце подпомага оценката и диагнозата на лимфедема. Измерването на обиколката на ръката става на 4 места – 1) на ниво метакарпо-фалангеални стави; 2) китката; 3) 10см дистално от латералния епикондил  и 4) 12 см проксимално от него. </a:t>
            </a:r>
            <a:endParaRPr lang="en-US" dirty="0">
              <a:latin typeface="Arial"/>
              <a:cs typeface="Arial"/>
            </a:endParaRPr>
          </a:p>
          <a:p>
            <a:r>
              <a:rPr lang="bg-BG" dirty="0">
                <a:latin typeface="Arial"/>
                <a:cs typeface="Arial"/>
              </a:rPr>
              <a:t>Симптоми като: чувство за тежест, стягане или оток на засегнатата ръка трябва да бъдат активно издирвани от лекуващите екипи. Разлика по-голяма от 2,0 см в обиколката на която и да е от четирите точки на измерване налага започване на активно лечение на лимфедема и изследване за наличие  на рецидив в зоната на аксилата и плексус </a:t>
            </a:r>
            <a:r>
              <a:rPr lang="bg-BG" dirty="0" err="1">
                <a:latin typeface="Arial"/>
                <a:cs typeface="Arial"/>
              </a:rPr>
              <a:t>брахиалис</a:t>
            </a:r>
            <a:r>
              <a:rPr lang="bg-BG" dirty="0">
                <a:latin typeface="Arial"/>
                <a:cs typeface="Arial"/>
              </a:rPr>
              <a:t>, за инфекция или тромбоза на аксиларните вени. </a:t>
            </a:r>
            <a:endParaRPr lang="en-US" dirty="0">
              <a:latin typeface="Arial"/>
              <a:cs typeface="Arial"/>
            </a:endParaRPr>
          </a:p>
          <a:p>
            <a:r>
              <a:rPr lang="bg-BG" dirty="0">
                <a:latin typeface="Arial"/>
                <a:cs typeface="Arial"/>
              </a:rPr>
              <a:t> При необходимост трябва да се извършват и други изследвания, които биха подобрили клиничния изход на болните. 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9812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/>
                <a:cs typeface="Arial"/>
              </a:rPr>
              <a:t>Интервенции за лимфедем - 1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453662"/>
            <a:ext cx="10326690" cy="5310553"/>
          </a:xfrm>
        </p:spPr>
        <p:txBody>
          <a:bodyPr>
            <a:normAutofit/>
          </a:bodyPr>
          <a:lstStyle/>
          <a:p>
            <a:r>
              <a:rPr lang="ru-RU" dirty="0" err="1">
                <a:latin typeface="Arial"/>
                <a:cs typeface="Arial"/>
              </a:rPr>
              <a:t>Желателно</a:t>
            </a:r>
            <a:r>
              <a:rPr lang="ru-RU" dirty="0">
                <a:latin typeface="Arial"/>
                <a:cs typeface="Arial"/>
              </a:rPr>
              <a:t> е лекуващите екипи  да насърчават дългосрочното и редовно използване на компресионните ръкави от </a:t>
            </a:r>
            <a:r>
              <a:rPr lang="ru-RU" dirty="0" err="1">
                <a:latin typeface="Arial"/>
                <a:cs typeface="Arial"/>
              </a:rPr>
              <a:t>болните</a:t>
            </a:r>
            <a:r>
              <a:rPr lang="ru-RU" dirty="0">
                <a:latin typeface="Arial"/>
                <a:cs typeface="Arial"/>
              </a:rPr>
              <a:t> с </a:t>
            </a:r>
            <a:r>
              <a:rPr lang="ru-RU" dirty="0" err="1">
                <a:latin typeface="Arial"/>
                <a:cs typeface="Arial"/>
              </a:rPr>
              <a:t>лимфедем</a:t>
            </a:r>
            <a:r>
              <a:rPr lang="ru-RU" dirty="0">
                <a:latin typeface="Arial"/>
                <a:cs typeface="Arial"/>
              </a:rPr>
              <a:t>.</a:t>
            </a:r>
          </a:p>
          <a:p>
            <a:r>
              <a:rPr lang="ru-RU" dirty="0">
                <a:latin typeface="Arial"/>
                <a:cs typeface="Arial"/>
              </a:rPr>
              <a:t>Компресивните ръкави трябва да се носят от сутрин до вечер и да се свалят преди лягане. Болните трябва да бъдат информирани, че лимфедемът е състояние, което продължава  през целия живот и че компресионните ръкави трябва да се носят ежедневно. Пациентите могат да очакват стабилизиране и / или умерено подобрение на лимфедема при редовнвата употребата на ръкава по предписания начин.</a:t>
            </a:r>
          </a:p>
          <a:p>
            <a:r>
              <a:rPr lang="ru-RU" dirty="0">
                <a:latin typeface="Arial"/>
                <a:cs typeface="Arial"/>
              </a:rPr>
              <a:t>Препоръките за използването на компресионни ръкави е в съответствие с добрата клинична практика</a:t>
            </a:r>
          </a:p>
          <a:p>
            <a:r>
              <a:rPr lang="ru-RU" dirty="0">
                <a:latin typeface="Arial"/>
                <a:cs typeface="Arial"/>
              </a:rPr>
              <a:t>В клиничната практика се препоръчва и прилагането на компресионни превръзки с еластични бинтове в комбинация с различни подложки  </a:t>
            </a:r>
          </a:p>
          <a:p>
            <a:r>
              <a:rPr lang="ru-RU" dirty="0">
                <a:latin typeface="Arial"/>
                <a:cs typeface="Arial"/>
              </a:rPr>
              <a:t>Комплексната физиотерапия, мануалния лимфен дренаж, компресионната и масажна  терапия водят до намаляване на обема на ръката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50017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16048</TotalTime>
  <Words>2920</Words>
  <Application>Microsoft Macintosh PowerPoint</Application>
  <PresentationFormat>Custom</PresentationFormat>
  <Paragraphs>133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Ion</vt:lpstr>
      <vt:lpstr>Препоръки за най-добри подкрепящи грижи при болни с карцином на гърда – МОРЕ 2018</vt:lpstr>
      <vt:lpstr>Увод</vt:lpstr>
      <vt:lpstr>Влиянието</vt:lpstr>
      <vt:lpstr>Препоръки</vt:lpstr>
      <vt:lpstr>Рехабилитация на горния крайник</vt:lpstr>
      <vt:lpstr>Грижи за дланта и ръката</vt:lpstr>
      <vt:lpstr>Електро-терапевтични методи</vt:lpstr>
      <vt:lpstr>Оценка и диагноза на лимфедем</vt:lpstr>
      <vt:lpstr>Интервенции за лимфедем - 1</vt:lpstr>
      <vt:lpstr>Интервенции при лимфедем - 2</vt:lpstr>
      <vt:lpstr>Други съображения за лечението на лимфедeма - 1</vt:lpstr>
      <vt:lpstr>Други предложения за лечението на лимфедeма - 2</vt:lpstr>
      <vt:lpstr>Оценка на болката </vt:lpstr>
      <vt:lpstr>Оценка на болката - 1</vt:lpstr>
      <vt:lpstr>Общи принципи на управлението на болката</vt:lpstr>
      <vt:lpstr>Управление на болката – 2  Обучение на болния и семейството </vt:lpstr>
      <vt:lpstr>Управление на болката– 3 нефармакологични интервенции</vt:lpstr>
      <vt:lpstr>Скрининг и оценка на раковата умора</vt:lpstr>
      <vt:lpstr>Действия при болни, които провеждат активно лечение – образование и консултиране   </vt:lpstr>
      <vt:lpstr>Интервенции за болни на активно лечение – физическа активност/упражнения  </vt:lpstr>
      <vt:lpstr>Действия при болни завършили лечението си</vt:lpstr>
      <vt:lpstr>Периферна невропатия след химиотерапия (ПНХ)</vt:lpstr>
      <vt:lpstr>Кардиотоксичност в следствие на проведеното лечение </vt:lpstr>
      <vt:lpstr>Костно здраве</vt:lpstr>
      <vt:lpstr>Контрол на телесното тегло</vt:lpstr>
      <vt:lpstr>Заключения </vt:lpstr>
      <vt:lpstr>Използвана 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каранов</dc:title>
  <dc:creator>Nikolay Yordanov</dc:creator>
  <cp:lastModifiedBy>Dimitar Kalev</cp:lastModifiedBy>
  <cp:revision>93</cp:revision>
  <dcterms:created xsi:type="dcterms:W3CDTF">2015-10-06T15:11:58Z</dcterms:created>
  <dcterms:modified xsi:type="dcterms:W3CDTF">2018-10-02T04:38:59Z</dcterms:modified>
</cp:coreProperties>
</file>