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8" r:id="rId2"/>
  </p:sldMasterIdLst>
  <p:notesMasterIdLst>
    <p:notesMasterId r:id="rId36"/>
  </p:notesMasterIdLst>
  <p:handoutMasterIdLst>
    <p:handoutMasterId r:id="rId37"/>
  </p:handoutMasterIdLst>
  <p:sldIdLst>
    <p:sldId id="493" r:id="rId3"/>
    <p:sldId id="495" r:id="rId4"/>
    <p:sldId id="492" r:id="rId5"/>
    <p:sldId id="535" r:id="rId6"/>
    <p:sldId id="453" r:id="rId7"/>
    <p:sldId id="454" r:id="rId8"/>
    <p:sldId id="455" r:id="rId9"/>
    <p:sldId id="456" r:id="rId10"/>
    <p:sldId id="457" r:id="rId11"/>
    <p:sldId id="458" r:id="rId12"/>
    <p:sldId id="536" r:id="rId13"/>
    <p:sldId id="460" r:id="rId14"/>
    <p:sldId id="462" r:id="rId15"/>
    <p:sldId id="463" r:id="rId16"/>
    <p:sldId id="547" r:id="rId17"/>
    <p:sldId id="505" r:id="rId18"/>
    <p:sldId id="501" r:id="rId19"/>
    <p:sldId id="508" r:id="rId20"/>
    <p:sldId id="509" r:id="rId21"/>
    <p:sldId id="540" r:id="rId22"/>
    <p:sldId id="468" r:id="rId23"/>
    <p:sldId id="528" r:id="rId24"/>
    <p:sldId id="541" r:id="rId25"/>
    <p:sldId id="510" r:id="rId26"/>
    <p:sldId id="511" r:id="rId27"/>
    <p:sldId id="503" r:id="rId28"/>
    <p:sldId id="504" r:id="rId29"/>
    <p:sldId id="544" r:id="rId30"/>
    <p:sldId id="538" r:id="rId31"/>
    <p:sldId id="539" r:id="rId32"/>
    <p:sldId id="514" r:id="rId33"/>
    <p:sldId id="545" r:id="rId34"/>
    <p:sldId id="494" r:id="rId35"/>
  </p:sldIdLst>
  <p:sldSz cx="9144000" cy="6858000" type="screen4x3"/>
  <p:notesSz cx="7105650" cy="102362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>
      <p:cViewPr varScale="1">
        <p:scale>
          <a:sx n="114" d="100"/>
          <a:sy n="114" d="100"/>
        </p:scale>
        <p:origin x="-2584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74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l"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l"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28BE9773-8113-5949-8CEA-20AF7E2CB02F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1439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 noChangeArrowheads="1"/>
          </p:cNvSpPr>
          <p:nvPr/>
        </p:nvSpPr>
        <p:spPr bwMode="auto">
          <a:xfrm>
            <a:off x="0" y="0"/>
            <a:ext cx="7105650" cy="10236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4024313" y="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995363" y="768350"/>
            <a:ext cx="511333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84837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700" rIns="99040" bIns="49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bg-BG" altLang="en-US" noProof="0" smtClean="0"/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0" y="9723438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4313" y="9723438"/>
            <a:ext cx="3078162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700" rIns="99040" bIns="497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1300">
                <a:solidFill>
                  <a:srgbClr val="000000"/>
                </a:solidFill>
                <a:ea typeface="SimSun" charset="0"/>
                <a:cs typeface="SimSun" charset="0"/>
              </a:defRPr>
            </a:lvl1pPr>
          </a:lstStyle>
          <a:p>
            <a:fld id="{6AB4EFD6-2335-D942-A478-06C2124E9473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0546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BFEA98-6245-064E-A9D1-C3657E17E8B0}" type="slidenum">
              <a:rPr lang="bg-BG" sz="1300">
                <a:solidFill>
                  <a:srgbClr val="000000"/>
                </a:solidFill>
                <a:ea typeface="SimSun" charset="0"/>
              </a:rPr>
              <a:pPr eaLnBrk="1" hangingPunct="1"/>
              <a:t>9</a:t>
            </a:fld>
            <a:endParaRPr lang="bg-BG" sz="1300">
              <a:solidFill>
                <a:srgbClr val="000000"/>
              </a:solidFill>
              <a:ea typeface="SimSun" charset="0"/>
            </a:endParaRPr>
          </a:p>
        </p:txBody>
      </p:sp>
      <p:sp>
        <p:nvSpPr>
          <p:cNvPr id="5120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7288" y="890588"/>
            <a:ext cx="4792662" cy="3594100"/>
          </a:xfrm>
        </p:spPr>
      </p:sp>
      <p:sp>
        <p:nvSpPr>
          <p:cNvPr id="51204" name="Espace réservé des notes 2"/>
          <p:cNvSpPr>
            <a:spLocks noGrp="1"/>
          </p:cNvSpPr>
          <p:nvPr>
            <p:ph type="body" idx="1"/>
          </p:nvPr>
        </p:nvSpPr>
        <p:spPr>
          <a:xfrm>
            <a:off x="947738" y="4859338"/>
            <a:ext cx="5210175" cy="47291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325" tIns="46335" rIns="94325" bIns="46335" anchor="t"/>
          <a:lstStyle/>
          <a:p>
            <a:pPr defTabSz="914400"/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bg-BG">
              <a:latin typeface="Times New Roman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6C5FA5-4AC3-B646-8AE3-B48E13A141AB}" type="slidenum">
              <a:rPr lang="bg-BG" sz="1300">
                <a:solidFill>
                  <a:srgbClr val="000000"/>
                </a:solidFill>
                <a:ea typeface="SimSun" charset="0"/>
              </a:rPr>
              <a:pPr eaLnBrk="1" hangingPunct="1"/>
              <a:t>27</a:t>
            </a:fld>
            <a:endParaRPr lang="bg-BG" sz="1300">
              <a:solidFill>
                <a:srgbClr val="000000"/>
              </a:solidFill>
              <a:ea typeface="SimSu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bg-BG">
              <a:latin typeface="Times New Roman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4788" algn="l"/>
                <a:tab pos="3659188" algn="l"/>
                <a:tab pos="4573588" algn="l"/>
                <a:tab pos="5487988" algn="l"/>
                <a:tab pos="6403975" algn="l"/>
                <a:tab pos="7318375" algn="l"/>
                <a:tab pos="8232775" algn="l"/>
                <a:tab pos="9147175" algn="l"/>
                <a:tab pos="100631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961302-635D-9540-99FA-6CD5F4575D8E}" type="slidenum">
              <a:rPr lang="bg-BG" sz="1300">
                <a:solidFill>
                  <a:srgbClr val="000000"/>
                </a:solidFill>
                <a:ea typeface="SimSun" charset="0"/>
              </a:rPr>
              <a:pPr eaLnBrk="1" hangingPunct="1"/>
              <a:t>28</a:t>
            </a:fld>
            <a:endParaRPr lang="bg-BG" sz="1300">
              <a:solidFill>
                <a:srgbClr val="000000"/>
              </a:solidFill>
              <a:ea typeface="SimSu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26D4D-F5FC-E442-B4DD-D5B0B3F45D0A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48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0C1C6-5F2E-EA47-9334-C352C7FC8AED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983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2EFB1-5BA7-B646-9E33-B7E3BF39E883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218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95937" y="476672"/>
            <a:ext cx="4608314" cy="4536653"/>
          </a:xfrm>
        </p:spPr>
        <p:txBody>
          <a:bodyPr rtlCol="0"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fld id="{95630C86-3293-4342-97DF-A6244DF6754F}" type="datetimeFigureOut">
              <a:rPr lang="bg-BG"/>
              <a:pPr/>
              <a:t>2.10.18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8" charset="0"/>
              <a:buNone/>
              <a:defRPr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4DE2EAC-55BC-B44D-BAF8-7FF4011AA528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8005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fld id="{881D31D6-0B7F-084A-896F-88922CBA9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fld id="{5FACE41C-7936-4645-9A45-CF0D6872E0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fld id="{6BE3F793-E792-D943-821B-9E9A163CD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2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fld id="{09A224C2-7381-6449-A5EE-09EFF2CB3D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8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fld id="{473311E8-8939-7246-BF9C-FF153F2FD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78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fld id="{01C49C80-ED65-1547-9E44-A90E56872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16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fld id="{3D8ED69F-49FD-7C46-845A-5218914F6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61F7E-AD22-214A-B987-CDB58DC4AA3F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3267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fld id="{BA014EA3-F4A2-274F-8A22-04275E884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1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0356" y="452439"/>
            <a:ext cx="2090738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144" y="452439"/>
            <a:ext cx="6157913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fld id="{883BA3C7-12B9-4C4E-8F4F-68CFB2CC4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04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44" y="452439"/>
            <a:ext cx="7362825" cy="1309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7669" y="1806575"/>
            <a:ext cx="8353425" cy="44719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fld id="{B3083545-86DE-9C40-AC4D-B80B36E37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38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44" y="452439"/>
            <a:ext cx="7362825" cy="1309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7669" y="1806575"/>
            <a:ext cx="4119563" cy="447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531" y="1806575"/>
            <a:ext cx="4119563" cy="447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fld id="{45EF5C81-14D8-F94B-BE3D-178EBBACB0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97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8144" y="452439"/>
            <a:ext cx="7362825" cy="1309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7669" y="1806575"/>
            <a:ext cx="4119563" cy="215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1531" y="1806575"/>
            <a:ext cx="4119563" cy="215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97669" y="4117975"/>
            <a:ext cx="4119563" cy="2160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31" y="4117975"/>
            <a:ext cx="4119563" cy="2160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</a:defRPr>
            </a:lvl1pPr>
          </a:lstStyle>
          <a:p>
            <a:fld id="{0B031534-68E3-BE45-8F2E-6B8E07FF2B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4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24BAA-952B-D340-AEAC-DD399FDCDE07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983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82819-E7ED-C34E-9FCB-F1D9A08D7E05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55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E9AF0-130B-8C44-8523-132824EF6D18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802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D32A5-30E7-A24D-96B6-2F7C1307D909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953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214B5-C417-A94B-AA84-B40E3032CEBE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552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B5AE4-E325-0B46-BF24-D1EBBBBAC8C8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47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95C78-7A4E-294D-A4CE-B55731091864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377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93F90814-B563-CE4F-9AFA-F8C59D73FA7B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itchFamily="34" charset="0"/>
          <a:ea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itchFamily="34" charset="0"/>
          <a:ea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itchFamily="34" charset="0"/>
          <a:ea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itchFamily="34" charset="0"/>
          <a:ea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8463" y="6323013"/>
            <a:ext cx="83534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914400" eaLnBrk="0" hangingPunct="0">
              <a:spcBef>
                <a:spcPct val="0"/>
              </a:spcBef>
              <a:buClrTx/>
              <a:buSzTx/>
              <a:buFontTx/>
              <a:buNone/>
              <a:defRPr sz="1600" b="0">
                <a:solidFill>
                  <a:srgbClr val="000000"/>
                </a:solidFill>
                <a:latin typeface="Imago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1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8463" y="6323013"/>
            <a:ext cx="83534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Imago" charset="0"/>
              </a:defRPr>
            </a:lvl1pPr>
          </a:lstStyle>
          <a:p>
            <a:fld id="{ADD19D1F-0A48-E044-9209-4B94EB2E06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2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452438"/>
            <a:ext cx="73628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806575"/>
            <a:ext cx="8353425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054" name="shpGridNormal" hidden="1"/>
          <p:cNvGrpSpPr>
            <a:grpSpLocks/>
          </p:cNvGrpSpPr>
          <p:nvPr/>
        </p:nvGrpSpPr>
        <p:grpSpPr bwMode="auto">
          <a:xfrm>
            <a:off x="398463" y="514350"/>
            <a:ext cx="8353425" cy="6005513"/>
            <a:chOff x="271" y="324"/>
            <a:chExt cx="5701" cy="3783"/>
          </a:xfrm>
        </p:grpSpPr>
        <p:sp>
          <p:nvSpPr>
            <p:cNvPr id="2057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endParaRPr lang="fr-CH">
                <a:solidFill>
                  <a:srgbClr val="000000"/>
                </a:solidFill>
                <a:latin typeface="Imago" charset="0"/>
                <a:cs typeface="Arial" charset="0"/>
              </a:endParaRPr>
            </a:p>
          </p:txBody>
        </p:sp>
        <p:sp>
          <p:nvSpPr>
            <p:cNvPr id="205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endParaRPr lang="fr-CH">
                <a:solidFill>
                  <a:srgbClr val="000000"/>
                </a:solidFill>
                <a:latin typeface="Imago" charset="0"/>
                <a:cs typeface="Arial" charset="0"/>
              </a:endParaRPr>
            </a:p>
          </p:txBody>
        </p:sp>
        <p:sp>
          <p:nvSpPr>
            <p:cNvPr id="2059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endParaRPr lang="fr-CH">
                <a:solidFill>
                  <a:srgbClr val="000000"/>
                </a:solidFill>
                <a:latin typeface="Imago" charset="0"/>
                <a:cs typeface="Arial" charset="0"/>
              </a:endParaRPr>
            </a:p>
          </p:txBody>
        </p:sp>
      </p:grpSp>
      <p:sp>
        <p:nvSpPr>
          <p:cNvPr id="2055" name="shpLogoBackground"/>
          <p:cNvSpPr>
            <a:spLocks noChangeArrowheads="1"/>
          </p:cNvSpPr>
          <p:nvPr/>
        </p:nvSpPr>
        <p:spPr bwMode="white">
          <a:xfrm>
            <a:off x="7996238" y="115888"/>
            <a:ext cx="1063625" cy="865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de-CH" sz="1800">
              <a:solidFill>
                <a:srgbClr val="000000"/>
              </a:solidFill>
              <a:latin typeface="Imago" charset="0"/>
              <a:cs typeface="Arial" charset="0"/>
            </a:endParaRPr>
          </a:p>
        </p:txBody>
      </p:sp>
      <p:pic>
        <p:nvPicPr>
          <p:cNvPr id="2056" name="shpLogoPicDark" descr="roche-brigh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218488" y="180975"/>
            <a:ext cx="7334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63588" indent="-2873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Relationship Id="rId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1_template_2015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268538" y="1052512"/>
            <a:ext cx="6400800" cy="3168576"/>
          </a:xfrm>
        </p:spPr>
        <p:txBody>
          <a:bodyPr/>
          <a:lstStyle/>
          <a:p>
            <a:r>
              <a:rPr lang="en-US" sz="4000" b="1" dirty="0">
                <a:solidFill>
                  <a:srgbClr val="262626"/>
                </a:solidFill>
                <a:latin typeface="Times New Roman" charset="0"/>
              </a:rPr>
              <a:t/>
            </a:r>
            <a:br>
              <a:rPr lang="en-US" sz="4000" b="1" dirty="0">
                <a:solidFill>
                  <a:srgbClr val="262626"/>
                </a:solidFill>
                <a:latin typeface="Times New Roman" charset="0"/>
              </a:rPr>
            </a:br>
            <a:r>
              <a:rPr lang="bg-BG" sz="4000" b="1" dirty="0">
                <a:solidFill>
                  <a:srgbClr val="262626"/>
                </a:solidFill>
                <a:latin typeface="Times New Roman" charset="0"/>
              </a:rPr>
              <a:t>Фокус върху </a:t>
            </a:r>
            <a:r>
              <a:rPr lang="en-US" sz="4000" b="1" dirty="0">
                <a:solidFill>
                  <a:srgbClr val="262626"/>
                </a:solidFill>
                <a:latin typeface="Times New Roman" charset="0"/>
              </a:rPr>
              <a:t>“</a:t>
            </a:r>
            <a:r>
              <a:rPr lang="bg-BG" sz="4000" b="1" dirty="0">
                <a:solidFill>
                  <a:srgbClr val="262626"/>
                </a:solidFill>
                <a:latin typeface="Times New Roman" charset="0"/>
              </a:rPr>
              <a:t>фокусираните</a:t>
            </a:r>
            <a:r>
              <a:rPr lang="en-US" sz="4000" b="1" dirty="0">
                <a:solidFill>
                  <a:srgbClr val="262626"/>
                </a:solidFill>
                <a:latin typeface="Times New Roman" charset="0"/>
              </a:rPr>
              <a:t>”</a:t>
            </a:r>
            <a:r>
              <a:rPr lang="bg-BG" sz="4000" b="1" dirty="0">
                <a:solidFill>
                  <a:srgbClr val="262626"/>
                </a:solidFill>
                <a:latin typeface="Times New Roman" charset="0"/>
              </a:rPr>
              <a:t> промени в </a:t>
            </a:r>
            <a:r>
              <a:rPr lang="en-US" sz="4000" b="1" dirty="0">
                <a:solidFill>
                  <a:srgbClr val="262626"/>
                </a:solidFill>
                <a:latin typeface="Times New Roman" charset="0"/>
              </a:rPr>
              <a:t>HER </a:t>
            </a:r>
            <a:r>
              <a:rPr lang="en-US" sz="4000" b="1" dirty="0" smtClean="0">
                <a:solidFill>
                  <a:srgbClr val="262626"/>
                </a:solidFill>
                <a:latin typeface="Times New Roman" charset="0"/>
              </a:rPr>
              <a:t>2</a:t>
            </a:r>
            <a:r>
              <a:rPr lang="bg-BG" sz="4000" b="1" dirty="0" smtClean="0">
                <a:solidFill>
                  <a:srgbClr val="262626"/>
                </a:solidFill>
                <a:latin typeface="Times New Roman" charset="0"/>
              </a:rPr>
              <a:t>-диагностиката </a:t>
            </a:r>
            <a:r>
              <a:rPr lang="en-US" sz="4000" b="1" dirty="0">
                <a:solidFill>
                  <a:srgbClr val="262626"/>
                </a:solidFill>
                <a:latin typeface="Times New Roman" charset="0"/>
              </a:rPr>
              <a:t>ASCO</a:t>
            </a:r>
            <a:r>
              <a:rPr lang="bg-BG" sz="4000" b="1" dirty="0">
                <a:solidFill>
                  <a:srgbClr val="262626"/>
                </a:solidFill>
                <a:latin typeface="Times New Roman" charset="0"/>
              </a:rPr>
              <a:t>/</a:t>
            </a:r>
            <a:r>
              <a:rPr lang="en-US" sz="4000" b="1" dirty="0">
                <a:solidFill>
                  <a:srgbClr val="262626"/>
                </a:solidFill>
                <a:latin typeface="Times New Roman" charset="0"/>
              </a:rPr>
              <a:t>CAP 2018</a:t>
            </a:r>
            <a:endParaRPr lang="ru-RU" sz="4000" dirty="0">
              <a:solidFill>
                <a:srgbClr val="4F5B25"/>
              </a:solidFill>
              <a:latin typeface="Arial" charset="0"/>
            </a:endParaRP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123728" y="4581128"/>
            <a:ext cx="7020272" cy="1079500"/>
          </a:xfrm>
        </p:spPr>
        <p:txBody>
          <a:bodyPr/>
          <a:lstStyle/>
          <a:p>
            <a:pPr marL="0" indent="0" algn="ctr"/>
            <a:r>
              <a:rPr lang="bg-BG" sz="2400" b="1" i="1" dirty="0">
                <a:solidFill>
                  <a:srgbClr val="4F5B25"/>
                </a:solidFill>
                <a:latin typeface="Times New Roman" charset="0"/>
              </a:rPr>
              <a:t>С. Поповска,</a:t>
            </a:r>
            <a:r>
              <a:rPr lang="en-US" sz="2400" b="1" i="1" dirty="0">
                <a:solidFill>
                  <a:srgbClr val="4F5B25"/>
                </a:solidFill>
                <a:latin typeface="Times New Roman" charset="0"/>
              </a:rPr>
              <a:t> </a:t>
            </a:r>
            <a:r>
              <a:rPr lang="en-US" sz="2400" b="1" i="1" dirty="0" err="1">
                <a:solidFill>
                  <a:srgbClr val="4F5B25"/>
                </a:solidFill>
                <a:latin typeface="Times New Roman" charset="0"/>
              </a:rPr>
              <a:t>И</a:t>
            </a:r>
            <a:r>
              <a:rPr lang="bg-BG" sz="2400" b="1" i="1" dirty="0">
                <a:solidFill>
                  <a:srgbClr val="4F5B25"/>
                </a:solidFill>
                <a:latin typeface="Times New Roman" charset="0"/>
              </a:rPr>
              <a:t>в. Иванов </a:t>
            </a:r>
          </a:p>
          <a:p>
            <a:pPr marL="0" indent="0" algn="ctr">
              <a:buFontTx/>
              <a:buNone/>
            </a:pPr>
            <a:r>
              <a:rPr lang="bg-BG" sz="2400" b="1" i="1" dirty="0">
                <a:solidFill>
                  <a:srgbClr val="4F5B25"/>
                </a:solidFill>
                <a:latin typeface="Times New Roman" charset="0"/>
              </a:rPr>
              <a:t>Медицински Университет-Плевен </a:t>
            </a:r>
            <a:endParaRPr lang="en-US" sz="2400" b="1" i="1" dirty="0">
              <a:solidFill>
                <a:srgbClr val="4F5B25"/>
              </a:solidFill>
              <a:latin typeface="Times New Roman" charset="0"/>
            </a:endParaRPr>
          </a:p>
          <a:p>
            <a:pPr marL="0" indent="0">
              <a:buFontTx/>
              <a:buNone/>
            </a:pPr>
            <a:endParaRPr lang="ru-RU" sz="2400" b="1" i="1" dirty="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124075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9"/>
          <p:cNvSpPr>
            <a:spLocks noChangeArrowheads="1"/>
          </p:cNvSpPr>
          <p:nvPr/>
        </p:nvSpPr>
        <p:spPr bwMode="auto">
          <a:xfrm>
            <a:off x="2771775" y="492125"/>
            <a:ext cx="5184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>
                <a:solidFill>
                  <a:srgbClr val="000000"/>
                </a:solidFill>
                <a:latin typeface="Times New Roman" charset="0"/>
              </a:rPr>
              <a:t>ASCO/CAP 2013 </a:t>
            </a:r>
            <a:endParaRPr lang="en-US" sz="2800" b="1" baseline="30000">
              <a:solidFill>
                <a:srgbClr val="FF0000"/>
              </a:solidFill>
              <a:latin typeface="Imago" charset="0"/>
            </a:endParaRPr>
          </a:p>
        </p:txBody>
      </p:sp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1131888" y="1944688"/>
            <a:ext cx="7564437" cy="641350"/>
          </a:xfrm>
          <a:prstGeom prst="rect">
            <a:avLst/>
          </a:prstGeom>
          <a:solidFill>
            <a:srgbClr val="0099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Times New Roman" charset="0"/>
              </a:rPr>
              <a:t>CAP -HER2 ISH 2013</a:t>
            </a:r>
            <a:endParaRPr lang="fr-FR" sz="3600" b="1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5604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/>
          <a:stretch>
            <a:fillRect/>
          </a:stretch>
        </p:blipFill>
        <p:spPr bwMode="auto">
          <a:xfrm>
            <a:off x="1476375" y="2813050"/>
            <a:ext cx="3833813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22"/>
          <p:cNvSpPr>
            <a:spLocks noChangeArrowheads="1"/>
          </p:cNvSpPr>
          <p:nvPr/>
        </p:nvSpPr>
        <p:spPr bwMode="auto">
          <a:xfrm>
            <a:off x="5380038" y="3289300"/>
            <a:ext cx="3316287" cy="1652588"/>
          </a:xfrm>
          <a:prstGeom prst="rect">
            <a:avLst/>
          </a:prstGeom>
          <a:solidFill>
            <a:schemeClr val="accent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ПОЗИТИВЕН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ISH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резултат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HER2/CEP17  ≥ 2.0 (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ср.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брой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HER2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сигнали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&gt;4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 )</a:t>
            </a:r>
          </a:p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Или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≥6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при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&gt;10%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 от туморните клетки</a:t>
            </a:r>
            <a:endParaRPr lang="fr-FR" sz="1800" b="1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76863" y="5360988"/>
            <a:ext cx="3319462" cy="893762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txBody>
          <a:bodyPr/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При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HER2/CEP17 &lt; 2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или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HER2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сигнали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ядра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&lt; 4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 незав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и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симо от съотношението</a:t>
            </a:r>
            <a:endParaRPr lang="fr-FR" sz="18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359400" y="2781300"/>
            <a:ext cx="3313113" cy="47625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800" b="1">
                <a:latin typeface="Times New Roman" charset="0"/>
              </a:rPr>
              <a:t>       </a:t>
            </a:r>
            <a:r>
              <a:rPr lang="fr-FR" sz="1800" b="1">
                <a:latin typeface="Times New Roman" charset="0"/>
              </a:rPr>
              <a:t>ISH</a:t>
            </a:r>
            <a:r>
              <a:rPr lang="bg-BG" sz="1800" b="1">
                <a:latin typeface="Times New Roman" charset="0"/>
              </a:rPr>
              <a:t> позитивен  резултат</a:t>
            </a:r>
            <a:endParaRPr lang="fr-FR" sz="1800" b="1">
              <a:latin typeface="Times New Roman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380038" y="5013325"/>
            <a:ext cx="3440112" cy="400050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fr-FR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ISH</a:t>
            </a:r>
            <a:r>
              <a:rPr lang="bg-BG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 негативен  резултат</a:t>
            </a:r>
            <a:endParaRPr lang="fr-FR" sz="2000" b="1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25609" name="Groupe 15"/>
          <p:cNvGrpSpPr>
            <a:grpSpLocks/>
          </p:cNvGrpSpPr>
          <p:nvPr/>
        </p:nvGrpSpPr>
        <p:grpSpPr bwMode="auto">
          <a:xfrm>
            <a:off x="160338" y="1631950"/>
            <a:ext cx="1047750" cy="1395413"/>
            <a:chOff x="4333941" y="4137291"/>
            <a:chExt cx="1395046" cy="1395046"/>
          </a:xfrm>
        </p:grpSpPr>
        <p:sp>
          <p:nvSpPr>
            <p:cNvPr id="17" name="Ellipse 16"/>
            <p:cNvSpPr>
              <a:spLocks noChangeArrowheads="1"/>
            </p:cNvSpPr>
            <p:nvPr/>
          </p:nvSpPr>
          <p:spPr bwMode="auto">
            <a:xfrm>
              <a:off x="4333941" y="4137291"/>
              <a:ext cx="1395046" cy="139504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82DA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kern="0">
                <a:solidFill>
                  <a:srgbClr val="000000"/>
                </a:solidFill>
                <a:latin typeface="Imago" pitchFamily="2" charset="0"/>
                <a:ea typeface="+mn-ea"/>
              </a:endParaRPr>
            </a:p>
          </p:txBody>
        </p:sp>
        <p:pic>
          <p:nvPicPr>
            <p:cNvPr id="25612" name="Picture 1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072" y="4245249"/>
              <a:ext cx="743656" cy="117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96975"/>
            <a:ext cx="2352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813" y="908050"/>
            <a:ext cx="7019925" cy="3109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tabLst>
                <a:tab pos="457200" algn="l"/>
              </a:tabLst>
            </a:pPr>
            <a:r>
              <a:rPr lang="bg-BG">
                <a:solidFill>
                  <a:srgbClr val="000000"/>
                </a:solidFill>
                <a:latin typeface="Times New Roman" charset="0"/>
              </a:rPr>
              <a:t>Статусът на случаите с монозомия на 17 хромозома и HER2 / CEP17 съотношение &gt; 2. 0 </a:t>
            </a:r>
          </a:p>
          <a:p>
            <a:pPr>
              <a:lnSpc>
                <a:spcPct val="80000"/>
              </a:lnSpc>
              <a:tabLst>
                <a:tab pos="457200" algn="l"/>
              </a:tabLst>
            </a:pPr>
            <a:r>
              <a:rPr lang="bg-BG">
                <a:solidFill>
                  <a:srgbClr val="000000"/>
                </a:solidFill>
                <a:latin typeface="Times New Roman" charset="0"/>
              </a:rPr>
              <a:t>остава спорно с несигурни ползи от анти - HER2 лечение </a:t>
            </a:r>
          </a:p>
          <a:p>
            <a:pPr>
              <a:lnSpc>
                <a:spcPct val="80000"/>
              </a:lnSpc>
              <a:tabLst>
                <a:tab pos="457200" algn="l"/>
              </a:tabLst>
            </a:pPr>
            <a:r>
              <a:rPr lang="en-US" sz="1800">
                <a:solidFill>
                  <a:srgbClr val="0070C0"/>
                </a:solidFill>
                <a:latin typeface="Times New Roman" charset="0"/>
              </a:rPr>
              <a:t>(</a:t>
            </a:r>
            <a:r>
              <a:rPr lang="bg-BG" sz="1800">
                <a:solidFill>
                  <a:srgbClr val="0070C0"/>
                </a:solidFill>
                <a:latin typeface="Times New Roman" charset="0"/>
              </a:rPr>
              <a:t>Perez EA et al. HER2 and chromosome 17 effect on patient outcome in the N9831 adjuvant trastuzumab trial. J Clin Oncol 2010;28:4307–15</a:t>
            </a:r>
            <a:r>
              <a:rPr lang="en-US">
                <a:solidFill>
                  <a:srgbClr val="0070C0"/>
                </a:solidFill>
                <a:latin typeface="Times New Roman" charset="0"/>
              </a:rPr>
              <a:t>)</a:t>
            </a:r>
            <a:r>
              <a:rPr lang="bg-BG">
                <a:solidFill>
                  <a:srgbClr val="0070C0"/>
                </a:solidFill>
                <a:latin typeface="Times New Roman" charset="0"/>
              </a:rPr>
              <a:t>.</a:t>
            </a:r>
          </a:p>
          <a:p>
            <a:pPr>
              <a:lnSpc>
                <a:spcPct val="80000"/>
              </a:lnSpc>
              <a:buFont typeface="Times New Roman" charset="0"/>
              <a:buChar char="•"/>
              <a:tabLst>
                <a:tab pos="457200" algn="l"/>
              </a:tabLst>
            </a:pPr>
            <a:r>
              <a:rPr lang="bg-BG">
                <a:solidFill>
                  <a:srgbClr val="000000"/>
                </a:solidFill>
                <a:latin typeface="Times New Roman" charset="0"/>
              </a:rPr>
              <a:t>  </a:t>
            </a:r>
            <a:endParaRPr lang="bg-BG" sz="1600">
              <a:latin typeface="Times New Roman" charset="0"/>
              <a:cs typeface="Times New Roman" charset="0"/>
            </a:endParaRPr>
          </a:p>
          <a:p>
            <a:pPr>
              <a:lnSpc>
                <a:spcPct val="80000"/>
              </a:lnSpc>
              <a:buFont typeface="Times New Roman" charset="0"/>
              <a:buChar char="•"/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CAP 2013-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 подобни случаи са приемани за като амплифицирани-позитивен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HER 2 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статус</a:t>
            </a:r>
            <a:endParaRPr lang="bg-BG" sz="1600">
              <a:latin typeface="Times New Roman" charset="0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ts val="238"/>
              </a:spcBef>
              <a:tabLst>
                <a:tab pos="457200" algn="l"/>
              </a:tabLst>
            </a:pPr>
            <a:r>
              <a:rPr lang="bg-BG" sz="1100">
                <a:solidFill>
                  <a:srgbClr val="000000"/>
                </a:solidFill>
                <a:latin typeface="Times New Roman" charset="0"/>
              </a:rPr>
              <a:t>                 Wolff AC et al. Recommendations for human epidermal growth factor receptor 2 testing in breast cancer: American Society of Clinical Oncology/College of American Pathologists clinical practice guideline update. J Clin Oncol 2013;31:3997–4013</a:t>
            </a:r>
            <a:endParaRPr lang="bg-BG" sz="1600">
              <a:latin typeface="Times New Roman" charset="0"/>
              <a:cs typeface="Times New Roman" charset="0"/>
            </a:endParaRPr>
          </a:p>
        </p:txBody>
      </p:sp>
      <p:pic>
        <p:nvPicPr>
          <p:cNvPr id="26627" name="Picture 4" descr="Ð ÐµÐ·ÑÐ»ÑÐ°Ñ Ñ Ð¸Ð·Ð¾Ð±ÑÐ°Ð¶ÐµÐ½Ð¸Ðµ Ð·Ð° monosomy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46538"/>
            <a:ext cx="4476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4402138"/>
            <a:ext cx="21939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9"/>
          <p:cNvSpPr>
            <a:spLocks noChangeArrowheads="1"/>
          </p:cNvSpPr>
          <p:nvPr/>
        </p:nvSpPr>
        <p:spPr bwMode="auto">
          <a:xfrm>
            <a:off x="2484438" y="492125"/>
            <a:ext cx="6659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>
                <a:solidFill>
                  <a:srgbClr val="000000"/>
                </a:solidFill>
                <a:latin typeface="Times New Roman" charset="0"/>
              </a:rPr>
              <a:t>ASCO/CAP 2013 </a:t>
            </a:r>
            <a:r>
              <a:rPr lang="bg-BG" sz="2800" b="1">
                <a:solidFill>
                  <a:srgbClr val="000000"/>
                </a:solidFill>
                <a:latin typeface="Times New Roman" charset="0"/>
                <a:sym typeface="Wingdings" charset="0"/>
              </a:rPr>
              <a:t>и </a:t>
            </a:r>
            <a:r>
              <a:rPr lang="en-US" sz="2800" b="1">
                <a:solidFill>
                  <a:srgbClr val="000000"/>
                </a:solidFill>
                <a:latin typeface="Times New Roman" charset="0"/>
                <a:sym typeface="Wingdings" charset="0"/>
              </a:rPr>
              <a:t>2018</a:t>
            </a:r>
            <a:r>
              <a:rPr lang="bg-BG" sz="2800" b="1">
                <a:solidFill>
                  <a:srgbClr val="000000"/>
                </a:solidFill>
                <a:latin typeface="Times New Roman" charset="0"/>
                <a:sym typeface="Wingdings" charset="0"/>
              </a:rPr>
              <a:t> </a:t>
            </a:r>
            <a:r>
              <a:rPr lang="bg-BG" sz="2800" b="1">
                <a:solidFill>
                  <a:srgbClr val="FF0000"/>
                </a:solidFill>
                <a:latin typeface="Times New Roman" charset="0"/>
                <a:sym typeface="Wingdings" charset="0"/>
              </a:rPr>
              <a:t>промени</a:t>
            </a:r>
            <a:endParaRPr lang="en-US" sz="2800" b="1">
              <a:solidFill>
                <a:srgbClr val="FF0000"/>
              </a:solidFill>
              <a:latin typeface="Times New Roman" charset="0"/>
              <a:sym typeface="Wingdings" charset="0"/>
            </a:endParaRPr>
          </a:p>
        </p:txBody>
      </p:sp>
      <p:sp>
        <p:nvSpPr>
          <p:cNvPr id="27651" name="Rectangle 14"/>
          <p:cNvSpPr>
            <a:spLocks noChangeArrowheads="1"/>
          </p:cNvSpPr>
          <p:nvPr/>
        </p:nvSpPr>
        <p:spPr bwMode="auto">
          <a:xfrm>
            <a:off x="1116013" y="1798638"/>
            <a:ext cx="7920037" cy="769937"/>
          </a:xfrm>
          <a:prstGeom prst="rect">
            <a:avLst/>
          </a:prstGeom>
          <a:solidFill>
            <a:srgbClr val="0099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bg-BG" sz="4400" b="1">
                <a:solidFill>
                  <a:srgbClr val="000000"/>
                </a:solidFill>
                <a:latin typeface="Times New Roman" charset="0"/>
              </a:rPr>
              <a:t>   </a:t>
            </a:r>
            <a:r>
              <a:rPr lang="bg-BG" sz="3200" b="1" i="1">
                <a:solidFill>
                  <a:srgbClr val="000000"/>
                </a:solidFill>
                <a:latin typeface="Times New Roman" charset="0"/>
              </a:rPr>
              <a:t>Фокус върху проблемни </a:t>
            </a:r>
            <a:r>
              <a:rPr lang="en-US" sz="3200" b="1" i="1">
                <a:solidFill>
                  <a:srgbClr val="000000"/>
                </a:solidFill>
                <a:latin typeface="Times New Roman" charset="0"/>
              </a:rPr>
              <a:t>ISH</a:t>
            </a:r>
            <a:r>
              <a:rPr lang="bg-BG" sz="3200" b="1" i="1">
                <a:solidFill>
                  <a:srgbClr val="000000"/>
                </a:solidFill>
                <a:latin typeface="Times New Roman" charset="0"/>
              </a:rPr>
              <a:t> групи -</a:t>
            </a:r>
            <a:r>
              <a:rPr lang="en-US" sz="3200" b="1" i="1">
                <a:solidFill>
                  <a:srgbClr val="000000"/>
                </a:solidFill>
                <a:latin typeface="Times New Roman" charset="0"/>
              </a:rPr>
              <a:t>2018 </a:t>
            </a:r>
            <a:r>
              <a:rPr lang="bg-BG" sz="4400" b="1">
                <a:solidFill>
                  <a:srgbClr val="000000"/>
                </a:solidFill>
                <a:latin typeface="Imago" charset="0"/>
              </a:rPr>
              <a:t> </a:t>
            </a:r>
            <a:endParaRPr lang="fr-FR" sz="4400" b="1">
              <a:solidFill>
                <a:srgbClr val="000000"/>
              </a:solidFill>
              <a:latin typeface="Imago" charset="0"/>
            </a:endParaRPr>
          </a:p>
        </p:txBody>
      </p:sp>
      <p:pic>
        <p:nvPicPr>
          <p:cNvPr id="2765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/>
          <a:stretch>
            <a:fillRect/>
          </a:stretch>
        </p:blipFill>
        <p:spPr bwMode="auto">
          <a:xfrm>
            <a:off x="1403350" y="2919413"/>
            <a:ext cx="3906838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2"/>
          <p:cNvSpPr>
            <a:spLocks noChangeArrowheads="1"/>
          </p:cNvSpPr>
          <p:nvPr/>
        </p:nvSpPr>
        <p:spPr bwMode="auto">
          <a:xfrm>
            <a:off x="5435600" y="2708275"/>
            <a:ext cx="3600450" cy="3970338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endParaRPr lang="en-US" sz="2000" b="1">
              <a:solidFill>
                <a:srgbClr val="000000"/>
              </a:solidFill>
              <a:latin typeface="Imago" charset="0"/>
            </a:endParaRPr>
          </a:p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Гр.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2: HER2/CEP17 &gt;2.0, HER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2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копия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&lt;4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- Дали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HER 2 e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 позитив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e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н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?</a:t>
            </a:r>
          </a:p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 Гр.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3: HER2/CEP17  &lt;2.0, HER2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 копия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&gt;6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-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HER2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позитивен ли е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?</a:t>
            </a:r>
          </a:p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Гр.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4:HER2/CEP17  &lt;2.0. HER2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копия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 &gt;4 &lt;6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-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HER2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двусмислен ли е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?</a:t>
            </a:r>
            <a:endParaRPr lang="en-US" b="1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27654" name="Groupe 15"/>
          <p:cNvGrpSpPr>
            <a:grpSpLocks/>
          </p:cNvGrpSpPr>
          <p:nvPr/>
        </p:nvGrpSpPr>
        <p:grpSpPr bwMode="auto">
          <a:xfrm>
            <a:off x="160338" y="1631950"/>
            <a:ext cx="1047750" cy="1395413"/>
            <a:chOff x="4333941" y="4137291"/>
            <a:chExt cx="1395046" cy="1395046"/>
          </a:xfrm>
        </p:grpSpPr>
        <p:sp>
          <p:nvSpPr>
            <p:cNvPr id="17" name="Ellipse 16"/>
            <p:cNvSpPr>
              <a:spLocks noChangeArrowheads="1"/>
            </p:cNvSpPr>
            <p:nvPr/>
          </p:nvSpPr>
          <p:spPr bwMode="auto">
            <a:xfrm>
              <a:off x="4333941" y="4137291"/>
              <a:ext cx="1395046" cy="139504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82DA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kern="0">
                <a:solidFill>
                  <a:srgbClr val="000000"/>
                </a:solidFill>
                <a:latin typeface="Imago" pitchFamily="2" charset="0"/>
                <a:ea typeface="+mn-ea"/>
              </a:endParaRPr>
            </a:p>
          </p:txBody>
        </p:sp>
        <p:pic>
          <p:nvPicPr>
            <p:cNvPr id="27658" name="Picture 1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072" y="4245249"/>
              <a:ext cx="743656" cy="117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25538"/>
            <a:ext cx="2352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6381750"/>
            <a:ext cx="29892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9"/>
          <p:cNvSpPr>
            <a:spLocks noChangeArrowheads="1"/>
          </p:cNvSpPr>
          <p:nvPr/>
        </p:nvSpPr>
        <p:spPr bwMode="auto">
          <a:xfrm>
            <a:off x="1131888" y="492125"/>
            <a:ext cx="7832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           </a:t>
            </a:r>
            <a:r>
              <a:rPr lang="en-US" sz="2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ASCO/CAP 2013 </a:t>
            </a:r>
            <a:r>
              <a:rPr lang="bg-BG" sz="2800" b="1">
                <a:solidFill>
                  <a:srgbClr val="000000"/>
                </a:solidFill>
                <a:latin typeface="Times New Roman" charset="0"/>
                <a:cs typeface="Times New Roman" charset="0"/>
                <a:sym typeface="Wingdings" charset="0"/>
              </a:rPr>
              <a:t>и </a:t>
            </a:r>
            <a:r>
              <a:rPr lang="en-US" sz="2800" b="1">
                <a:solidFill>
                  <a:srgbClr val="000000"/>
                </a:solidFill>
                <a:latin typeface="Times New Roman" charset="0"/>
                <a:cs typeface="Times New Roman" charset="0"/>
                <a:sym typeface="Wingdings" charset="0"/>
              </a:rPr>
              <a:t> 2018 </a:t>
            </a:r>
            <a:r>
              <a:rPr lang="bg-BG" sz="2800" b="1">
                <a:solidFill>
                  <a:srgbClr val="000000"/>
                </a:solidFill>
                <a:latin typeface="Times New Roman" charset="0"/>
                <a:cs typeface="Times New Roman" charset="0"/>
                <a:sym typeface="Wingdings" charset="0"/>
              </a:rPr>
              <a:t> </a:t>
            </a:r>
            <a:r>
              <a:rPr lang="bg-BG" sz="2800" b="1">
                <a:solidFill>
                  <a:srgbClr val="FF0000"/>
                </a:solidFill>
                <a:latin typeface="Times New Roman" charset="0"/>
                <a:cs typeface="Times New Roman" charset="0"/>
                <a:sym typeface="Wingdings" charset="0"/>
              </a:rPr>
              <a:t>промени</a:t>
            </a:r>
            <a:r>
              <a:rPr lang="bg-BG" sz="3600" b="1">
                <a:solidFill>
                  <a:srgbClr val="000000"/>
                </a:solidFill>
                <a:latin typeface="Times New Roman" charset="0"/>
                <a:cs typeface="Times New Roman" charset="0"/>
                <a:sym typeface="Wingdings" charset="0"/>
              </a:rPr>
              <a:t> </a:t>
            </a:r>
            <a:endParaRPr lang="en-US" sz="3600" b="1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1331913" y="1900238"/>
            <a:ext cx="7440612" cy="584200"/>
          </a:xfrm>
          <a:prstGeom prst="rect">
            <a:avLst/>
          </a:prstGeom>
          <a:solidFill>
            <a:srgbClr val="0099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>
              <a:buClrTx/>
              <a:buSzTx/>
              <a:buFontTx/>
              <a:buNone/>
            </a:pPr>
            <a:r>
              <a:rPr lang="en-US" sz="32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bg-BG" sz="32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Нови препоръки за редките групи -</a:t>
            </a:r>
            <a:r>
              <a:rPr lang="bg-BG" sz="32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2018</a:t>
            </a:r>
            <a:endParaRPr lang="fr-FR" sz="3200" i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8676" name="Rectangle 22"/>
          <p:cNvSpPr>
            <a:spLocks noChangeArrowheads="1"/>
          </p:cNvSpPr>
          <p:nvPr/>
        </p:nvSpPr>
        <p:spPr bwMode="auto">
          <a:xfrm>
            <a:off x="1403350" y="2668588"/>
            <a:ext cx="3389313" cy="3784600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Извършва се ИХХ за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HER2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в същата лаборатория</a:t>
            </a:r>
          </a:p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ИХХ и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ISH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се интерпретират успоредно </a:t>
            </a:r>
          </a:p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Ако ИХХ е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3+, </a:t>
            </a:r>
            <a:r>
              <a:rPr lang="en-US" sz="20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HER2 </a:t>
            </a:r>
            <a:r>
              <a:rPr lang="bg-BG" sz="20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статусът е позитивен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Ако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ИХХ е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0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или 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1+,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диагнозата е </a:t>
            </a:r>
            <a:r>
              <a:rPr lang="en-US" sz="20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HER2 </a:t>
            </a:r>
            <a:r>
              <a:rPr lang="bg-BG" sz="20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негативен статус</a:t>
            </a:r>
            <a:endParaRPr lang="en-US" sz="2000" b="1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28677" name="Groupe 15"/>
          <p:cNvGrpSpPr>
            <a:grpSpLocks/>
          </p:cNvGrpSpPr>
          <p:nvPr/>
        </p:nvGrpSpPr>
        <p:grpSpPr bwMode="auto">
          <a:xfrm>
            <a:off x="160338" y="1631950"/>
            <a:ext cx="1047750" cy="1395413"/>
            <a:chOff x="4333941" y="4137291"/>
            <a:chExt cx="1395046" cy="1395046"/>
          </a:xfrm>
        </p:grpSpPr>
        <p:sp>
          <p:nvSpPr>
            <p:cNvPr id="17" name="Ellipse 16"/>
            <p:cNvSpPr>
              <a:spLocks noChangeArrowheads="1"/>
            </p:cNvSpPr>
            <p:nvPr/>
          </p:nvSpPr>
          <p:spPr bwMode="auto">
            <a:xfrm>
              <a:off x="4333941" y="4137291"/>
              <a:ext cx="1395046" cy="139504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82DA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kern="0">
                <a:solidFill>
                  <a:srgbClr val="000000"/>
                </a:solidFill>
                <a:latin typeface="Imago" pitchFamily="2" charset="0"/>
                <a:ea typeface="+mn-ea"/>
              </a:endParaRPr>
            </a:p>
          </p:txBody>
        </p:sp>
        <p:pic>
          <p:nvPicPr>
            <p:cNvPr id="28682" name="Picture 1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072" y="4245249"/>
              <a:ext cx="743656" cy="117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4932363" y="2668588"/>
            <a:ext cx="3792537" cy="3784600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chemeClr val="tx1"/>
                </a:solidFill>
                <a:latin typeface="Times New Roman" charset="0"/>
              </a:rPr>
              <a:t>За трите редки </a:t>
            </a:r>
            <a:r>
              <a:rPr lang="en-US" sz="2000" b="1">
                <a:solidFill>
                  <a:schemeClr val="tx1"/>
                </a:solidFill>
                <a:latin typeface="Times New Roman" charset="0"/>
              </a:rPr>
              <a:t>ISH </a:t>
            </a:r>
            <a:r>
              <a:rPr lang="bg-BG" sz="2000" b="1">
                <a:solidFill>
                  <a:schemeClr val="tx1"/>
                </a:solidFill>
                <a:latin typeface="Times New Roman" charset="0"/>
              </a:rPr>
              <a:t>групи</a:t>
            </a:r>
            <a:r>
              <a:rPr lang="en-US" sz="2000" b="1">
                <a:solidFill>
                  <a:schemeClr val="tx1"/>
                </a:solidFill>
                <a:latin typeface="Times New Roman" charset="0"/>
              </a:rPr>
              <a:t>: </a:t>
            </a:r>
          </a:p>
          <a:p>
            <a:pPr marL="285750" lvl="1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 i="1">
                <a:solidFill>
                  <a:srgbClr val="B3B3B3"/>
                </a:solidFill>
                <a:latin typeface="Times New Roman" charset="0"/>
              </a:rPr>
              <a:t>Гр.</a:t>
            </a:r>
            <a:r>
              <a:rPr lang="en-US" sz="2000" b="1" i="1">
                <a:solidFill>
                  <a:srgbClr val="B3B3B3"/>
                </a:solidFill>
                <a:latin typeface="Times New Roman" charset="0"/>
              </a:rPr>
              <a:t> 2 HER2/CEP17 </a:t>
            </a:r>
            <a:r>
              <a:rPr lang="bg-BG" sz="2000" b="1" i="1">
                <a:solidFill>
                  <a:srgbClr val="B3B3B3"/>
                </a:solidFill>
                <a:latin typeface="Times New Roman" charset="0"/>
              </a:rPr>
              <a:t>съотн.</a:t>
            </a:r>
            <a:r>
              <a:rPr lang="en-US" sz="2000" b="1" i="1">
                <a:solidFill>
                  <a:srgbClr val="B3B3B3"/>
                </a:solidFill>
                <a:latin typeface="Times New Roman" charset="0"/>
              </a:rPr>
              <a:t> &gt;2.0, HER2 </a:t>
            </a:r>
            <a:r>
              <a:rPr lang="bg-BG" sz="2000" b="1" i="1">
                <a:solidFill>
                  <a:srgbClr val="B3B3B3"/>
                </a:solidFill>
                <a:latin typeface="Times New Roman" charset="0"/>
              </a:rPr>
              <a:t>копия</a:t>
            </a:r>
            <a:r>
              <a:rPr lang="en-US" sz="2000" b="1" i="1">
                <a:solidFill>
                  <a:srgbClr val="B3B3B3"/>
                </a:solidFill>
                <a:latin typeface="Times New Roman" charset="0"/>
              </a:rPr>
              <a:t> &lt;4 </a:t>
            </a:r>
          </a:p>
          <a:p>
            <a:pPr marL="285750" lvl="1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 i="1">
                <a:solidFill>
                  <a:srgbClr val="B3B3B3"/>
                </a:solidFill>
                <a:latin typeface="Times New Roman" charset="0"/>
              </a:rPr>
              <a:t>Гр.</a:t>
            </a:r>
            <a:r>
              <a:rPr lang="en-US" sz="2000" b="1" i="1">
                <a:solidFill>
                  <a:srgbClr val="B3B3B3"/>
                </a:solidFill>
                <a:latin typeface="Times New Roman" charset="0"/>
              </a:rPr>
              <a:t> 3 HER2/CEP17 </a:t>
            </a:r>
            <a:r>
              <a:rPr lang="bg-BG" sz="2000" b="1" i="1">
                <a:solidFill>
                  <a:srgbClr val="B3B3B3"/>
                </a:solidFill>
                <a:latin typeface="Times New Roman" charset="0"/>
              </a:rPr>
              <a:t>съотнош.</a:t>
            </a:r>
            <a:r>
              <a:rPr lang="en-US" sz="2000" b="1" i="1">
                <a:solidFill>
                  <a:srgbClr val="B3B3B3"/>
                </a:solidFill>
                <a:latin typeface="Times New Roman" charset="0"/>
              </a:rPr>
              <a:t>&lt;2.0</a:t>
            </a:r>
            <a:r>
              <a:rPr lang="bg-BG" sz="2000" b="1" i="1">
                <a:solidFill>
                  <a:srgbClr val="B3B3B3"/>
                </a:solidFill>
                <a:latin typeface="Times New Roman" charset="0"/>
              </a:rPr>
              <a:t>.</a:t>
            </a:r>
            <a:r>
              <a:rPr lang="en-US" sz="2000" b="1" i="1">
                <a:solidFill>
                  <a:srgbClr val="B3B3B3"/>
                </a:solidFill>
                <a:latin typeface="Times New Roman" charset="0"/>
              </a:rPr>
              <a:t> </a:t>
            </a:r>
            <a:r>
              <a:rPr lang="bg-BG" sz="2000" b="1" i="1">
                <a:solidFill>
                  <a:srgbClr val="B3B3B3"/>
                </a:solidFill>
                <a:latin typeface="Times New Roman" charset="0"/>
              </a:rPr>
              <a:t> </a:t>
            </a:r>
            <a:r>
              <a:rPr lang="en-US" sz="2000" b="1" i="1">
                <a:solidFill>
                  <a:srgbClr val="B3B3B3"/>
                </a:solidFill>
                <a:latin typeface="Times New Roman" charset="0"/>
              </a:rPr>
              <a:t>HER2 </a:t>
            </a:r>
            <a:r>
              <a:rPr lang="bg-BG" sz="2000" b="1" i="1">
                <a:solidFill>
                  <a:srgbClr val="B3B3B3"/>
                </a:solidFill>
                <a:latin typeface="Times New Roman" charset="0"/>
              </a:rPr>
              <a:t>копия</a:t>
            </a:r>
            <a:r>
              <a:rPr lang="en-US" sz="2000" b="1" i="1">
                <a:solidFill>
                  <a:srgbClr val="B3B3B3"/>
                </a:solidFill>
                <a:latin typeface="Times New Roman" charset="0"/>
              </a:rPr>
              <a:t> &gt;6 </a:t>
            </a:r>
          </a:p>
          <a:p>
            <a:pPr marL="285750" lvl="1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 i="1">
                <a:solidFill>
                  <a:srgbClr val="B3B3B3"/>
                </a:solidFill>
                <a:latin typeface="Times New Roman" charset="0"/>
              </a:rPr>
              <a:t>Гр.</a:t>
            </a:r>
            <a:r>
              <a:rPr lang="en-US" sz="2000" b="1" i="1">
                <a:solidFill>
                  <a:srgbClr val="B3B3B3"/>
                </a:solidFill>
                <a:latin typeface="Times New Roman" charset="0"/>
              </a:rPr>
              <a:t> 4 HER2/CEP17 </a:t>
            </a:r>
            <a:r>
              <a:rPr lang="bg-BG" sz="2000" b="1" i="1">
                <a:solidFill>
                  <a:srgbClr val="B3B3B3"/>
                </a:solidFill>
                <a:latin typeface="Times New Roman" charset="0"/>
              </a:rPr>
              <a:t> съотн.</a:t>
            </a:r>
            <a:r>
              <a:rPr lang="en-US" sz="2000" b="1" i="1">
                <a:solidFill>
                  <a:srgbClr val="B3B3B3"/>
                </a:solidFill>
                <a:latin typeface="Times New Roman" charset="0"/>
              </a:rPr>
              <a:t>&lt;2.0. HER2 </a:t>
            </a:r>
            <a:r>
              <a:rPr lang="bg-BG" sz="2000" b="1" i="1">
                <a:solidFill>
                  <a:srgbClr val="B3B3B3"/>
                </a:solidFill>
                <a:latin typeface="Times New Roman" charset="0"/>
              </a:rPr>
              <a:t>копия</a:t>
            </a:r>
            <a:r>
              <a:rPr lang="en-US" sz="2000" b="1" i="1">
                <a:solidFill>
                  <a:srgbClr val="B3B3B3"/>
                </a:solidFill>
                <a:latin typeface="Times New Roman" charset="0"/>
              </a:rPr>
              <a:t> &gt;4 </a:t>
            </a:r>
            <a:r>
              <a:rPr lang="bg-BG" sz="2000" b="1" i="1">
                <a:solidFill>
                  <a:srgbClr val="B3B3B3"/>
                </a:solidFill>
                <a:latin typeface="Times New Roman" charset="0"/>
              </a:rPr>
              <a:t>но</a:t>
            </a:r>
            <a:r>
              <a:rPr lang="en-US" sz="2000" b="1" i="1">
                <a:solidFill>
                  <a:srgbClr val="B3B3B3"/>
                </a:solidFill>
                <a:latin typeface="Times New Roman" charset="0"/>
              </a:rPr>
              <a:t> &lt;6</a:t>
            </a:r>
          </a:p>
        </p:txBody>
      </p:sp>
      <p:pic>
        <p:nvPicPr>
          <p:cNvPr id="286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96975"/>
            <a:ext cx="2352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3429000"/>
            <a:ext cx="1176337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9"/>
          <p:cNvSpPr>
            <a:spLocks noChangeArrowheads="1"/>
          </p:cNvSpPr>
          <p:nvPr/>
        </p:nvSpPr>
        <p:spPr bwMode="auto">
          <a:xfrm>
            <a:off x="1835150" y="492125"/>
            <a:ext cx="6049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ASCO/CAP 2013 </a:t>
            </a:r>
            <a:r>
              <a:rPr lang="bg-BG" sz="2800" b="1">
                <a:solidFill>
                  <a:srgbClr val="000000"/>
                </a:solidFill>
                <a:latin typeface="Times New Roman" charset="0"/>
                <a:cs typeface="Times New Roman" charset="0"/>
                <a:sym typeface="Wingdings" charset="0"/>
              </a:rPr>
              <a:t>и </a:t>
            </a:r>
            <a:r>
              <a:rPr lang="en-US" sz="2800" b="1">
                <a:solidFill>
                  <a:srgbClr val="000000"/>
                </a:solidFill>
                <a:latin typeface="Times New Roman" charset="0"/>
                <a:cs typeface="Times New Roman" charset="0"/>
                <a:sym typeface="Wingdings" charset="0"/>
              </a:rPr>
              <a:t> 2018 </a:t>
            </a:r>
            <a:r>
              <a:rPr lang="bg-BG" sz="2800" b="1">
                <a:solidFill>
                  <a:srgbClr val="000000"/>
                </a:solidFill>
                <a:latin typeface="Times New Roman" charset="0"/>
                <a:cs typeface="Times New Roman" charset="0"/>
                <a:sym typeface="Wingdings" charset="0"/>
              </a:rPr>
              <a:t> </a:t>
            </a:r>
            <a:r>
              <a:rPr lang="bg-BG" sz="2800" b="1">
                <a:solidFill>
                  <a:srgbClr val="FF0000"/>
                </a:solidFill>
                <a:latin typeface="Times New Roman" charset="0"/>
                <a:cs typeface="Times New Roman" charset="0"/>
                <a:sym typeface="Wingdings" charset="0"/>
              </a:rPr>
              <a:t>промени</a:t>
            </a:r>
            <a:r>
              <a:rPr lang="bg-BG" sz="3600" b="1">
                <a:solidFill>
                  <a:srgbClr val="000000"/>
                </a:solidFill>
                <a:latin typeface="Times New Roman" charset="0"/>
                <a:cs typeface="Times New Roman" charset="0"/>
                <a:sym typeface="Wingdings" charset="0"/>
              </a:rPr>
              <a:t> </a:t>
            </a:r>
            <a:endParaRPr lang="en-US" sz="3600" b="1">
              <a:solidFill>
                <a:srgbClr val="000000"/>
              </a:solidFill>
              <a:latin typeface="Times New Roman" charset="0"/>
              <a:cs typeface="Times New Roman" charset="0"/>
              <a:sym typeface="Wingdings" charset="0"/>
            </a:endParaRPr>
          </a:p>
        </p:txBody>
      </p:sp>
      <p:sp>
        <p:nvSpPr>
          <p:cNvPr id="29699" name="Rectangle 14"/>
          <p:cNvSpPr>
            <a:spLocks noChangeArrowheads="1"/>
          </p:cNvSpPr>
          <p:nvPr/>
        </p:nvSpPr>
        <p:spPr bwMode="auto">
          <a:xfrm>
            <a:off x="1692275" y="1916113"/>
            <a:ext cx="6840538" cy="519112"/>
          </a:xfrm>
          <a:prstGeom prst="rect">
            <a:avLst/>
          </a:prstGeom>
          <a:solidFill>
            <a:srgbClr val="0099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>
              <a:buClrTx/>
              <a:buSzTx/>
              <a:buFontTx/>
              <a:buNone/>
            </a:pPr>
            <a:r>
              <a:rPr lang="bg-BG" sz="2800" b="1">
                <a:solidFill>
                  <a:srgbClr val="000000"/>
                </a:solidFill>
                <a:latin typeface="Times New Roman" charset="0"/>
              </a:rPr>
              <a:t>Допълнителни процедури при  ИХХ </a:t>
            </a:r>
            <a:r>
              <a:rPr lang="en-US" sz="2800" b="1">
                <a:solidFill>
                  <a:srgbClr val="000000"/>
                </a:solidFill>
                <a:latin typeface="Times New Roman" charset="0"/>
              </a:rPr>
              <a:t>2+</a:t>
            </a:r>
            <a:endParaRPr lang="fr-FR" sz="28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700" name="Rectangle 22"/>
          <p:cNvSpPr>
            <a:spLocks noChangeArrowheads="1"/>
          </p:cNvSpPr>
          <p:nvPr/>
        </p:nvSpPr>
        <p:spPr bwMode="auto">
          <a:xfrm>
            <a:off x="1403350" y="2636838"/>
            <a:ext cx="3389313" cy="3608387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Ако ИХХ е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2+, ISH : </a:t>
            </a:r>
            <a:endParaRPr lang="bg-BG" sz="2000" b="1">
              <a:solidFill>
                <a:srgbClr val="000000"/>
              </a:solidFill>
              <a:latin typeface="Times New Roman" charset="0"/>
            </a:endParaRPr>
          </a:p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Броят се повече клетки от втори, независим от първия патолог в зони на ИХХ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2+ </a:t>
            </a:r>
          </a:p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Уточняване по локални процедури</a:t>
            </a:r>
            <a:endParaRPr lang="en-US" sz="2000" b="1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29701" name="Groupe 15"/>
          <p:cNvGrpSpPr>
            <a:grpSpLocks/>
          </p:cNvGrpSpPr>
          <p:nvPr/>
        </p:nvGrpSpPr>
        <p:grpSpPr bwMode="auto">
          <a:xfrm>
            <a:off x="160338" y="1631950"/>
            <a:ext cx="1047750" cy="1395413"/>
            <a:chOff x="4333941" y="4137291"/>
            <a:chExt cx="1395046" cy="1395046"/>
          </a:xfrm>
        </p:grpSpPr>
        <p:sp>
          <p:nvSpPr>
            <p:cNvPr id="17" name="Ellipse 16"/>
            <p:cNvSpPr>
              <a:spLocks noChangeArrowheads="1"/>
            </p:cNvSpPr>
            <p:nvPr/>
          </p:nvSpPr>
          <p:spPr bwMode="auto">
            <a:xfrm>
              <a:off x="4333941" y="4137291"/>
              <a:ext cx="1395046" cy="139504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82DA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kern="0">
                <a:solidFill>
                  <a:srgbClr val="000000"/>
                </a:solidFill>
                <a:latin typeface="Imago" pitchFamily="2" charset="0"/>
                <a:ea typeface="+mn-ea"/>
              </a:endParaRPr>
            </a:p>
          </p:txBody>
        </p:sp>
        <p:pic>
          <p:nvPicPr>
            <p:cNvPr id="29706" name="Picture 1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072" y="4245249"/>
              <a:ext cx="743656" cy="117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2" name="Rectangle 11"/>
          <p:cNvSpPr>
            <a:spLocks noChangeArrowheads="1"/>
          </p:cNvSpPr>
          <p:nvPr/>
        </p:nvSpPr>
        <p:spPr bwMode="auto">
          <a:xfrm>
            <a:off x="4864100" y="2636838"/>
            <a:ext cx="3832225" cy="3600450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rgbClr val="C00000"/>
                </a:solidFill>
                <a:latin typeface="Times New Roman" charset="0"/>
              </a:rPr>
              <a:t>Диагнозата е </a:t>
            </a:r>
            <a:r>
              <a:rPr lang="en-US" sz="2000" b="1">
                <a:solidFill>
                  <a:srgbClr val="C00000"/>
                </a:solidFill>
                <a:latin typeface="Times New Roman" charset="0"/>
              </a:rPr>
              <a:t>HER2 </a:t>
            </a:r>
            <a:r>
              <a:rPr lang="bg-BG" sz="2000" b="1">
                <a:solidFill>
                  <a:srgbClr val="C00000"/>
                </a:solidFill>
                <a:latin typeface="Times New Roman" charset="0"/>
              </a:rPr>
              <a:t>негативен статус при нисък брой сред</a:t>
            </a:r>
            <a:r>
              <a:rPr lang="en-US" sz="2000" b="1">
                <a:solidFill>
                  <a:srgbClr val="C00000"/>
                </a:solidFill>
                <a:latin typeface="Times New Roman" charset="0"/>
              </a:rPr>
              <a:t>н</a:t>
            </a:r>
            <a:r>
              <a:rPr lang="bg-BG" sz="2000" b="1">
                <a:solidFill>
                  <a:srgbClr val="C00000"/>
                </a:solidFill>
                <a:latin typeface="Times New Roman" charset="0"/>
              </a:rPr>
              <a:t>и копия за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HER2 </a:t>
            </a:r>
          </a:p>
          <a:p>
            <a:pPr marL="741363" lvl="1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HER2/CEP17  &gt;2.0, HER2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копия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 &lt;4 </a:t>
            </a:r>
          </a:p>
          <a:p>
            <a:pPr marL="741363" lvl="1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HER2/CEP17  &lt;2.0. HER2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копия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&gt;4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но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 &lt;6</a:t>
            </a:r>
          </a:p>
        </p:txBody>
      </p:sp>
      <p:sp>
        <p:nvSpPr>
          <p:cNvPr id="29703" name="Rectangle 13"/>
          <p:cNvSpPr>
            <a:spLocks noChangeArrowheads="1"/>
          </p:cNvSpPr>
          <p:nvPr/>
        </p:nvSpPr>
        <p:spPr bwMode="auto">
          <a:xfrm>
            <a:off x="539750" y="6237288"/>
            <a:ext cx="8280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200" b="1">
                <a:solidFill>
                  <a:schemeClr val="tx1"/>
                </a:solidFill>
                <a:latin typeface="Times New Roman" charset="0"/>
              </a:rPr>
              <a:t>А</a:t>
            </a:r>
            <a:r>
              <a:rPr lang="en-US" sz="1200" b="1">
                <a:solidFill>
                  <a:schemeClr val="tx1"/>
                </a:solidFill>
                <a:latin typeface="Times New Roman" charset="0"/>
              </a:rPr>
              <a:t>rch Path Lab Med </a:t>
            </a:r>
          </a:p>
          <a:p>
            <a:pPr algn="r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200" b="1">
                <a:solidFill>
                  <a:schemeClr val="tx1"/>
                </a:solidFill>
                <a:latin typeface="Times New Roman" charset="0"/>
              </a:rPr>
              <a:t>2018 Breast</a:t>
            </a:r>
          </a:p>
        </p:txBody>
      </p:sp>
      <p:pic>
        <p:nvPicPr>
          <p:cNvPr id="2970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8413"/>
            <a:ext cx="2352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9"/>
          <p:cNvSpPr>
            <a:spLocks noChangeArrowheads="1"/>
          </p:cNvSpPr>
          <p:nvPr/>
        </p:nvSpPr>
        <p:spPr bwMode="auto">
          <a:xfrm>
            <a:off x="1692275" y="492125"/>
            <a:ext cx="7343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ASCO/CAP 2013 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  <a:cs typeface="Times New Roman" charset="0"/>
                <a:sym typeface="Wingdings" charset="0"/>
              </a:rPr>
              <a:t>and </a:t>
            </a:r>
            <a:r>
              <a:rPr lang="en-US" sz="3200" b="1">
                <a:solidFill>
                  <a:srgbClr val="C00000"/>
                </a:solidFill>
                <a:latin typeface="Times New Roman" charset="0"/>
                <a:cs typeface="Times New Roman" charset="0"/>
                <a:sym typeface="Wingdings" charset="0"/>
              </a:rPr>
              <a:t>2018</a:t>
            </a:r>
            <a:r>
              <a:rPr lang="bg-BG" sz="3200" b="1">
                <a:solidFill>
                  <a:srgbClr val="C00000"/>
                </a:solidFill>
                <a:latin typeface="Times New Roman" charset="0"/>
                <a:cs typeface="Times New Roman" charset="0"/>
                <a:sym typeface="Wingdings" charset="0"/>
              </a:rPr>
              <a:t> промени </a:t>
            </a:r>
            <a:endParaRPr lang="en-US" sz="3200" b="1" baseline="30000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0338" y="1139825"/>
            <a:ext cx="7485062" cy="954088"/>
          </a:xfrm>
          <a:prstGeom prst="rect">
            <a:avLst/>
          </a:prstGeom>
          <a:solidFill>
            <a:srgbClr val="0099FF">
              <a:alpha val="30196"/>
            </a:srgbClr>
          </a:solidFill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bg-BG" sz="2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Стъпки в алгоритъма на диагностика при ИХХ </a:t>
            </a:r>
            <a:r>
              <a:rPr lang="en-US" sz="2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Imago" charset="0"/>
              </a:rPr>
              <a:t>+</a:t>
            </a:r>
            <a:endParaRPr lang="fr-FR" sz="2800" b="1">
              <a:solidFill>
                <a:srgbClr val="000000"/>
              </a:solidFill>
              <a:latin typeface="Imago" charset="0"/>
            </a:endParaRPr>
          </a:p>
        </p:txBody>
      </p:sp>
      <p:sp>
        <p:nvSpPr>
          <p:cNvPr id="30724" name="Rectangle 22"/>
          <p:cNvSpPr>
            <a:spLocks noChangeArrowheads="1"/>
          </p:cNvSpPr>
          <p:nvPr/>
        </p:nvSpPr>
        <p:spPr bwMode="auto">
          <a:xfrm>
            <a:off x="1443038" y="2492375"/>
            <a:ext cx="3600450" cy="3889375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Ако ИХХ е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2+, ISH: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2000" b="1">
              <a:solidFill>
                <a:srgbClr val="000000"/>
              </a:solidFill>
              <a:latin typeface="Times New Roman" charset="0"/>
            </a:endParaRPr>
          </a:p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rgbClr val="B3B3B3"/>
                </a:solidFill>
                <a:latin typeface="Times New Roman" charset="0"/>
              </a:rPr>
              <a:t>Броене на повече клетки от втори, независим патолог в зоната на ИХХ</a:t>
            </a:r>
            <a:r>
              <a:rPr lang="en-US" sz="2000" b="1">
                <a:solidFill>
                  <a:srgbClr val="B3B3B3"/>
                </a:solidFill>
                <a:latin typeface="Times New Roman" charset="0"/>
              </a:rPr>
              <a:t> 2+ . </a:t>
            </a:r>
          </a:p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rgbClr val="B3B3B3"/>
                </a:solidFill>
                <a:latin typeface="Times New Roman" charset="0"/>
              </a:rPr>
              <a:t>Уточняване на резултата</a:t>
            </a:r>
            <a:r>
              <a:rPr lang="en-US" sz="2000" b="1">
                <a:solidFill>
                  <a:srgbClr val="B3B3B3"/>
                </a:solidFill>
                <a:latin typeface="Times New Roman" charset="0"/>
              </a:rPr>
              <a:t> </a:t>
            </a:r>
            <a:r>
              <a:rPr lang="bg-BG" sz="2000" b="1">
                <a:solidFill>
                  <a:srgbClr val="B3B3B3"/>
                </a:solidFill>
                <a:latin typeface="Times New Roman" charset="0"/>
              </a:rPr>
              <a:t>или приложение на локални процедури </a:t>
            </a:r>
            <a:endParaRPr lang="en-US" sz="2000" b="1">
              <a:solidFill>
                <a:srgbClr val="B3B3B3"/>
              </a:solidFill>
              <a:latin typeface="Times New Roman" charset="0"/>
            </a:endParaRPr>
          </a:p>
        </p:txBody>
      </p:sp>
      <p:grpSp>
        <p:nvGrpSpPr>
          <p:cNvPr id="30725" name="Groupe 15"/>
          <p:cNvGrpSpPr>
            <a:grpSpLocks/>
          </p:cNvGrpSpPr>
          <p:nvPr/>
        </p:nvGrpSpPr>
        <p:grpSpPr bwMode="auto">
          <a:xfrm>
            <a:off x="160338" y="1631950"/>
            <a:ext cx="1047750" cy="1287463"/>
            <a:chOff x="4333941" y="4137291"/>
            <a:chExt cx="1395046" cy="1395046"/>
          </a:xfrm>
        </p:grpSpPr>
        <p:sp>
          <p:nvSpPr>
            <p:cNvPr id="17" name="Ellipse 16"/>
            <p:cNvSpPr>
              <a:spLocks noChangeArrowheads="1"/>
            </p:cNvSpPr>
            <p:nvPr/>
          </p:nvSpPr>
          <p:spPr bwMode="auto">
            <a:xfrm>
              <a:off x="4333941" y="4137291"/>
              <a:ext cx="1395046" cy="139504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82DA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kern="0">
                <a:solidFill>
                  <a:srgbClr val="000000"/>
                </a:solidFill>
                <a:latin typeface="Imago" pitchFamily="2" charset="0"/>
                <a:ea typeface="+mn-ea"/>
              </a:endParaRPr>
            </a:p>
          </p:txBody>
        </p:sp>
        <p:pic>
          <p:nvPicPr>
            <p:cNvPr id="30728" name="Picture 1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072" y="4245249"/>
              <a:ext cx="743656" cy="117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5243513" y="2492375"/>
            <a:ext cx="3671887" cy="3889375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en-US" sz="20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HER2 </a:t>
            </a:r>
            <a:r>
              <a:rPr lang="bg-BG" sz="20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Позитивност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при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HER2/CEP17 &lt;2.0.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и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HER2 &gt;6</a:t>
            </a:r>
          </a:p>
          <a:p>
            <a:pPr marL="741363" lvl="1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1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Хетерогенна група </a:t>
            </a:r>
          </a:p>
          <a:p>
            <a:pPr marL="741363" lvl="1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1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Ако се ползва единична проба диагнозата е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HER2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позитивен статус </a:t>
            </a:r>
            <a:endParaRPr lang="en-US" sz="1800" b="1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741363" lvl="1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1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Някои пациенти отговарят на анти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HER2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таргетна терапия </a:t>
            </a:r>
            <a:endParaRPr lang="en-US" sz="1800" b="1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074025" cy="1011237"/>
          </a:xfrm>
        </p:spPr>
        <p:txBody>
          <a:bodyPr/>
          <a:lstStyle/>
          <a:p>
            <a:r>
              <a:rPr lang="bg-BG" sz="4000">
                <a:latin typeface="Times New Roman" charset="0"/>
              </a:rPr>
              <a:t>       3 групи са в “сивата” зона</a:t>
            </a:r>
            <a:br>
              <a:rPr lang="bg-BG" sz="4000">
                <a:latin typeface="Times New Roman" charset="0"/>
              </a:rPr>
            </a:br>
            <a:r>
              <a:rPr lang="en-US" sz="4000">
                <a:latin typeface="Times New Roman" charset="0"/>
              </a:rPr>
              <a:t>       </a:t>
            </a:r>
            <a:r>
              <a:rPr lang="bg-BG" sz="4000">
                <a:latin typeface="Times New Roman" charset="0"/>
              </a:rPr>
              <a:t>с метода на </a:t>
            </a:r>
            <a:r>
              <a:rPr lang="en-US" sz="4000">
                <a:latin typeface="Times New Roman" charset="0"/>
              </a:rPr>
              <a:t>DISH-2, 3 </a:t>
            </a:r>
            <a:r>
              <a:rPr lang="bg-BG" sz="4000">
                <a:latin typeface="Times New Roman" charset="0"/>
              </a:rPr>
              <a:t>и</a:t>
            </a:r>
            <a:r>
              <a:rPr lang="en-US" sz="4000">
                <a:latin typeface="Times New Roman" charset="0"/>
              </a:rPr>
              <a:t> 4</a:t>
            </a:r>
            <a:endParaRPr lang="bg-BG" sz="4000">
              <a:latin typeface="Times New Roman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492375"/>
            <a:ext cx="7208838" cy="3632200"/>
          </a:xfrm>
        </p:spPr>
        <p:txBody>
          <a:bodyPr/>
          <a:lstStyle/>
          <a:p>
            <a:pPr algn="ctr"/>
            <a:r>
              <a:rPr lang="en-US">
                <a:latin typeface="Times New Roman" charset="0"/>
              </a:rPr>
              <a:t>    </a:t>
            </a:r>
            <a:r>
              <a:rPr lang="bg-BG" sz="2800" b="1" i="1">
                <a:latin typeface="Times New Roman" charset="0"/>
              </a:rPr>
              <a:t>Редки, но изискващи специално внимание и ресурси</a:t>
            </a:r>
          </a:p>
          <a:p>
            <a:endParaRPr lang="bg-BG">
              <a:latin typeface="Times New Roman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682750"/>
            <a:ext cx="2352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89363"/>
            <a:ext cx="40322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268413"/>
            <a:ext cx="7413625" cy="2016125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2400" b="1">
                <a:solidFill>
                  <a:schemeClr val="tx1"/>
                </a:solidFill>
                <a:latin typeface="Times New Roman" charset="0"/>
              </a:rPr>
              <a:t>ASCO/CAP 2018</a:t>
            </a:r>
            <a:r>
              <a:rPr lang="en-US" sz="2400" b="1" baseline="30000">
                <a:solidFill>
                  <a:schemeClr val="tx1"/>
                </a:solidFill>
                <a:latin typeface="Times New Roman" charset="0"/>
              </a:rPr>
              <a:t>**</a:t>
            </a:r>
            <a:br>
              <a:rPr lang="en-US" sz="2400" b="1" baseline="30000">
                <a:solidFill>
                  <a:schemeClr val="tx1"/>
                </a:solidFill>
                <a:latin typeface="Times New Roman" charset="0"/>
              </a:rPr>
            </a:br>
            <a:r>
              <a:rPr lang="en-US" sz="2400" b="1" i="1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bg-BG" sz="2400" b="1" i="1">
                <a:solidFill>
                  <a:schemeClr val="tx1"/>
                </a:solidFill>
                <a:latin typeface="Times New Roman" charset="0"/>
              </a:rPr>
              <a:t>Група </a:t>
            </a:r>
            <a:r>
              <a:rPr lang="en-US" sz="1800" b="1">
                <a:latin typeface="Times New Roman" charset="0"/>
              </a:rPr>
              <a:t>2</a:t>
            </a:r>
            <a:r>
              <a:rPr lang="fr-FR" sz="1800" b="1">
                <a:latin typeface="Times New Roman" charset="0"/>
              </a:rPr>
              <a:t/>
            </a:r>
            <a:br>
              <a:rPr lang="fr-FR" sz="1800" b="1">
                <a:latin typeface="Times New Roman" charset="0"/>
              </a:rPr>
            </a:br>
            <a:r>
              <a:rPr lang="en-US" sz="1800" b="1">
                <a:latin typeface="Times New Roman" charset="0"/>
              </a:rPr>
              <a:t>HER2/CEP1 7  ≥ 2.0</a:t>
            </a:r>
            <a:br>
              <a:rPr lang="en-US" sz="1800" b="1">
                <a:latin typeface="Times New Roman" charset="0"/>
              </a:rPr>
            </a:br>
            <a:r>
              <a:rPr lang="bg-BG" sz="1800" b="1">
                <a:latin typeface="Times New Roman" charset="0"/>
              </a:rPr>
              <a:t>Среден брой </a:t>
            </a:r>
            <a:r>
              <a:rPr lang="en-US" sz="1800" b="1">
                <a:latin typeface="Times New Roman" charset="0"/>
              </a:rPr>
              <a:t> HER2 </a:t>
            </a:r>
            <a:r>
              <a:rPr lang="bg-BG" sz="1800" b="1">
                <a:latin typeface="Times New Roman" charset="0"/>
              </a:rPr>
              <a:t>сигнали</a:t>
            </a:r>
            <a:r>
              <a:rPr lang="en-US" sz="1800" b="1">
                <a:latin typeface="Times New Roman" charset="0"/>
              </a:rPr>
              <a:t>/</a:t>
            </a:r>
            <a:r>
              <a:rPr lang="bg-BG" sz="1800" b="1">
                <a:latin typeface="Times New Roman" charset="0"/>
              </a:rPr>
              <a:t>клетка</a:t>
            </a:r>
            <a:r>
              <a:rPr lang="en-US" sz="4000" b="1">
                <a:latin typeface="Arial" charset="0"/>
              </a:rPr>
              <a:t> </a:t>
            </a:r>
            <a:r>
              <a:rPr lang="en-US" sz="1800" b="1">
                <a:latin typeface="Times New Roman" charset="0"/>
              </a:rPr>
              <a:t>&lt; 4.0</a:t>
            </a:r>
            <a:endParaRPr lang="ru-RU" sz="1800" b="1">
              <a:latin typeface="Times New Roman" charset="0"/>
            </a:endParaRPr>
          </a:p>
        </p:txBody>
      </p:sp>
      <p:sp>
        <p:nvSpPr>
          <p:cNvPr id="32772" name="Rectangle 5"/>
          <p:cNvSpPr txBox="1">
            <a:spLocks noChangeArrowheads="1"/>
          </p:cNvSpPr>
          <p:nvPr/>
        </p:nvSpPr>
        <p:spPr bwMode="auto">
          <a:xfrm>
            <a:off x="998538" y="2514600"/>
            <a:ext cx="731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</a:pPr>
            <a:endParaRPr lang="ru-RU" sz="1800">
              <a:solidFill>
                <a:srgbClr val="4D4D4D"/>
              </a:solidFill>
              <a:latin typeface="Microsoft Sans Serif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79388" y="3429000"/>
            <a:ext cx="87852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>
                <a:solidFill>
                  <a:srgbClr val="000000"/>
                </a:solidFill>
                <a:latin typeface="Times New Roman" charset="0"/>
              </a:rPr>
              <a:t>Пациентите са с позитивен статус по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CAP 2013 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и са вкл. в кл. проучвания за адюва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н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тн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о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 приложение на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trastuzumab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-без данни за подобряване на обща преживяемост.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CAP-2018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При негативна ИХХ–нега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т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ивен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HER 2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 статус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! </a:t>
            </a:r>
            <a:endParaRPr lang="bg-BG">
              <a:solidFill>
                <a:srgbClr val="00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>
                <a:solidFill>
                  <a:srgbClr val="000000"/>
                </a:solidFill>
                <a:latin typeface="Times New Roman" charset="0"/>
              </a:rPr>
              <a:t>Те са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н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ай-често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възрастни пациентки с нискостепенни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ER +ve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 карциноми с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неагресивн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а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 биологи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я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 и нямат полза от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trastuzumab.</a:t>
            </a:r>
            <a:endParaRPr lang="bg-BG">
              <a:solidFill>
                <a:srgbClr val="00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chemeClr val="tx1"/>
                </a:solidFill>
                <a:latin typeface="Times New Roman" charset="0"/>
              </a:rPr>
              <a:t>J Clin Oncol 36. © 2018 by American Society of Clinical Oncology and College of American Pathologists</a:t>
            </a:r>
            <a:endParaRPr lang="bg-BG" sz="1400" b="1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17287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04963"/>
            <a:ext cx="1728787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15888"/>
            <a:ext cx="1338263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0"/>
            <a:ext cx="9315450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268413"/>
            <a:ext cx="7413625" cy="2016125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2400" b="1">
                <a:solidFill>
                  <a:schemeClr val="tx1"/>
                </a:solidFill>
                <a:latin typeface="Times New Roman" charset="0"/>
              </a:rPr>
              <a:t>ASCO/CAP 2018</a:t>
            </a:r>
            <a:r>
              <a:rPr lang="en-US" sz="2400" b="1" baseline="30000">
                <a:solidFill>
                  <a:schemeClr val="tx1"/>
                </a:solidFill>
                <a:latin typeface="Times New Roman" charset="0"/>
              </a:rPr>
              <a:t>**</a:t>
            </a:r>
            <a:br>
              <a:rPr lang="en-US" sz="2400" b="1" baseline="30000">
                <a:solidFill>
                  <a:schemeClr val="tx1"/>
                </a:solidFill>
                <a:latin typeface="Times New Roman" charset="0"/>
              </a:rPr>
            </a:br>
            <a:r>
              <a:rPr lang="en-US" sz="2400" b="1" i="1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bg-BG" sz="2400" b="1" i="1">
                <a:solidFill>
                  <a:schemeClr val="tx1"/>
                </a:solidFill>
                <a:latin typeface="Times New Roman" charset="0"/>
              </a:rPr>
              <a:t>Група </a:t>
            </a:r>
            <a:r>
              <a:rPr lang="bg-BG" sz="1800" b="1">
                <a:latin typeface="Times New Roman" charset="0"/>
              </a:rPr>
              <a:t>3</a:t>
            </a:r>
            <a:r>
              <a:rPr lang="fr-FR" sz="1800" b="1">
                <a:latin typeface="Times New Roman" charset="0"/>
              </a:rPr>
              <a:t/>
            </a:r>
            <a:br>
              <a:rPr lang="fr-FR" sz="1800" b="1">
                <a:latin typeface="Times New Roman" charset="0"/>
              </a:rPr>
            </a:br>
            <a:r>
              <a:rPr lang="en-US" sz="1800" b="1">
                <a:latin typeface="Times New Roman" charset="0"/>
              </a:rPr>
              <a:t>HER2/CEP1 7 &lt; 2.0</a:t>
            </a:r>
            <a:br>
              <a:rPr lang="en-US" sz="1800" b="1">
                <a:latin typeface="Times New Roman" charset="0"/>
              </a:rPr>
            </a:br>
            <a:r>
              <a:rPr lang="bg-BG" sz="1800" b="1">
                <a:latin typeface="Times New Roman" charset="0"/>
              </a:rPr>
              <a:t>Среден брой </a:t>
            </a:r>
            <a:r>
              <a:rPr lang="en-US" sz="1800" b="1">
                <a:latin typeface="Times New Roman" charset="0"/>
              </a:rPr>
              <a:t> HER2 </a:t>
            </a:r>
            <a:r>
              <a:rPr lang="bg-BG" sz="1800" b="1">
                <a:latin typeface="Times New Roman" charset="0"/>
              </a:rPr>
              <a:t>сигнали</a:t>
            </a:r>
            <a:r>
              <a:rPr lang="en-US" sz="1800" b="1">
                <a:latin typeface="Times New Roman" charset="0"/>
              </a:rPr>
              <a:t>/</a:t>
            </a:r>
            <a:r>
              <a:rPr lang="bg-BG" sz="1800" b="1">
                <a:latin typeface="Times New Roman" charset="0"/>
              </a:rPr>
              <a:t>клетка</a:t>
            </a:r>
            <a:r>
              <a:rPr lang="en-US" sz="1800" b="1">
                <a:latin typeface="Times New Roman" charset="0"/>
              </a:rPr>
              <a:t> ≥ 6.0 </a:t>
            </a:r>
            <a:endParaRPr lang="ru-RU" sz="1800" b="1">
              <a:latin typeface="Times New Roman" charset="0"/>
            </a:endParaRPr>
          </a:p>
        </p:txBody>
      </p:sp>
      <p:sp>
        <p:nvSpPr>
          <p:cNvPr id="33796" name="Rectangle 5"/>
          <p:cNvSpPr txBox="1">
            <a:spLocks noChangeArrowheads="1"/>
          </p:cNvSpPr>
          <p:nvPr/>
        </p:nvSpPr>
        <p:spPr bwMode="auto">
          <a:xfrm>
            <a:off x="468313" y="2514600"/>
            <a:ext cx="7845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</a:pPr>
            <a:endParaRPr lang="ru-RU" sz="1800">
              <a:solidFill>
                <a:srgbClr val="4D4D4D"/>
              </a:solidFill>
              <a:latin typeface="Microsoft Sans Serif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07950" y="3141663"/>
            <a:ext cx="9217025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</a:pPr>
            <a:r>
              <a:rPr lang="bg-BG">
                <a:solidFill>
                  <a:srgbClr val="000000"/>
                </a:solidFill>
                <a:latin typeface="Times New Roman" charset="0"/>
              </a:rPr>
              <a:t>Пациенти с позитивен статус по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CAP 2013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 и ко-амплификация на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х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ромоз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о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ма 17.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Хетерогенна група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с негативна и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позитивна ИХХ.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          </a:t>
            </a:r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CAP-18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-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При негативна ИХХ-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HER 2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статусът е нега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т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ивен.</a:t>
            </a:r>
            <a:endParaRPr lang="en-US" sz="2000" b="1">
              <a:solidFill>
                <a:srgbClr val="00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 ИХХ  3+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HER 2 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статусът е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п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озитив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е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н.</a:t>
            </a:r>
            <a:endParaRPr lang="en-US" sz="2000" b="1">
              <a:solidFill>
                <a:srgbClr val="00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 </a:t>
            </a:r>
            <a:endParaRPr lang="bg-BG" sz="2000" b="1">
              <a:solidFill>
                <a:srgbClr val="00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                   </a:t>
            </a:r>
            <a:r>
              <a:rPr lang="bg-BG" sz="1800" b="1">
                <a:solidFill>
                  <a:srgbClr val="FF0000"/>
                </a:solidFill>
                <a:latin typeface="Times New Roman" charset="0"/>
              </a:rPr>
              <a:t>При 2+ ИХХ-броене на още 20 клетки от втори, независим </a:t>
            </a: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п</a:t>
            </a:r>
            <a:r>
              <a:rPr lang="bg-BG" sz="1800" b="1">
                <a:solidFill>
                  <a:srgbClr val="FF0000"/>
                </a:solidFill>
                <a:latin typeface="Times New Roman" charset="0"/>
              </a:rPr>
              <a:t>атолог</a:t>
            </a:r>
            <a:endParaRPr lang="en-US" sz="1800" b="1">
              <a:solidFill>
                <a:srgbClr val="FF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bg-BG" sz="1800" b="1">
              <a:solidFill>
                <a:srgbClr val="FF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chemeClr val="tx1"/>
                </a:solidFill>
                <a:latin typeface="Times New Roman" charset="0"/>
              </a:rPr>
              <a:t>J Clin Oncol 36. © 2018 by American Society of Clinical Oncology and College of American Pathologists</a:t>
            </a:r>
            <a:endParaRPr lang="bg-BG" sz="1400" b="1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6800"/>
            <a:ext cx="1917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628775"/>
            <a:ext cx="165735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247650"/>
            <a:ext cx="1219200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1185862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268413"/>
            <a:ext cx="7413625" cy="1512887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2400" b="1" i="1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n-US" sz="2400" b="1" i="1">
                <a:solidFill>
                  <a:schemeClr val="tx1"/>
                </a:solidFill>
                <a:latin typeface="Times New Roman" charset="0"/>
              </a:rPr>
            </a:br>
            <a:r>
              <a:rPr lang="bg-BG" sz="2400" b="1" i="1">
                <a:solidFill>
                  <a:schemeClr val="tx1"/>
                </a:solidFill>
                <a:latin typeface="Times New Roman" charset="0"/>
              </a:rPr>
              <a:t>Група </a:t>
            </a:r>
            <a:r>
              <a:rPr lang="en-US" sz="1800" b="1">
                <a:latin typeface="Times New Roman" charset="0"/>
              </a:rPr>
              <a:t>4</a:t>
            </a:r>
            <a:r>
              <a:rPr lang="bg-BG" sz="1800" b="1">
                <a:latin typeface="Times New Roman" charset="0"/>
              </a:rPr>
              <a:t> </a:t>
            </a:r>
            <a:r>
              <a:rPr lang="en-US" sz="1800" b="1">
                <a:latin typeface="Times New Roman" charset="0"/>
              </a:rPr>
              <a:t>-</a:t>
            </a:r>
            <a:r>
              <a:rPr lang="en-US" sz="1800" i="1">
                <a:solidFill>
                  <a:schemeClr val="accent2"/>
                </a:solidFill>
                <a:latin typeface="Times New Roman" charset="0"/>
              </a:rPr>
              <a:t>No man’s land…</a:t>
            </a:r>
            <a:r>
              <a:rPr lang="bg-BG" sz="1800" i="1">
                <a:solidFill>
                  <a:schemeClr val="accent2"/>
                </a:solidFill>
                <a:latin typeface="Times New Roman" charset="0"/>
              </a:rPr>
              <a:t/>
            </a:r>
            <a:br>
              <a:rPr lang="bg-BG" sz="1800" i="1">
                <a:solidFill>
                  <a:schemeClr val="accent2"/>
                </a:solidFill>
                <a:latin typeface="Times New Roman" charset="0"/>
              </a:rPr>
            </a:br>
            <a:r>
              <a:rPr lang="fr-FR" sz="1800" b="1">
                <a:latin typeface="Times New Roman" charset="0"/>
              </a:rPr>
              <a:t/>
            </a:r>
            <a:br>
              <a:rPr lang="fr-FR" sz="1800" b="1">
                <a:latin typeface="Times New Roman" charset="0"/>
              </a:rPr>
            </a:br>
            <a:r>
              <a:rPr lang="en-US" sz="2000" b="1">
                <a:latin typeface="Times New Roman" charset="0"/>
              </a:rPr>
              <a:t>HER2/CEP17&lt; 2.0</a:t>
            </a:r>
            <a:br>
              <a:rPr lang="en-US" sz="2000" b="1">
                <a:latin typeface="Times New Roman" charset="0"/>
              </a:rPr>
            </a:br>
            <a:r>
              <a:rPr lang="bg-BG" sz="2000" b="1">
                <a:latin typeface="Times New Roman" charset="0"/>
              </a:rPr>
              <a:t> Среден брой </a:t>
            </a:r>
            <a:r>
              <a:rPr lang="en-US" sz="2000" b="1">
                <a:latin typeface="Times New Roman" charset="0"/>
              </a:rPr>
              <a:t>HER2 </a:t>
            </a:r>
            <a:r>
              <a:rPr lang="bg-BG" sz="2000" b="1">
                <a:latin typeface="Times New Roman" charset="0"/>
              </a:rPr>
              <a:t>сигнали</a:t>
            </a:r>
            <a:r>
              <a:rPr lang="en-US" sz="2000" b="1">
                <a:latin typeface="Times New Roman" charset="0"/>
              </a:rPr>
              <a:t>/</a:t>
            </a:r>
            <a:r>
              <a:rPr lang="bg-BG" sz="2000" b="1">
                <a:latin typeface="Times New Roman" charset="0"/>
              </a:rPr>
              <a:t>клетка </a:t>
            </a:r>
            <a:r>
              <a:rPr lang="en-US" sz="2000" b="1">
                <a:latin typeface="Times New Roman" charset="0"/>
              </a:rPr>
              <a:t>≥ 4.0 </a:t>
            </a:r>
            <a:r>
              <a:rPr lang="bg-BG" sz="2000" b="1">
                <a:latin typeface="Times New Roman" charset="0"/>
              </a:rPr>
              <a:t>но</a:t>
            </a:r>
            <a:r>
              <a:rPr lang="en-US" sz="2000" b="1">
                <a:latin typeface="Times New Roman" charset="0"/>
              </a:rPr>
              <a:t> &lt; 6.0</a:t>
            </a:r>
            <a:r>
              <a:rPr lang="fr-FR" sz="2400" b="1">
                <a:latin typeface="Times New Roman" charset="0"/>
              </a:rPr>
              <a:t/>
            </a:r>
            <a:br>
              <a:rPr lang="fr-FR" sz="2400" b="1">
                <a:latin typeface="Times New Roman" charset="0"/>
              </a:rPr>
            </a:br>
            <a:endParaRPr lang="ru-RU" sz="2400" b="1">
              <a:latin typeface="Times New Roman" charset="0"/>
            </a:endParaRPr>
          </a:p>
        </p:txBody>
      </p:sp>
      <p:sp>
        <p:nvSpPr>
          <p:cNvPr id="34820" name="Rectangle 5"/>
          <p:cNvSpPr txBox="1">
            <a:spLocks noChangeArrowheads="1"/>
          </p:cNvSpPr>
          <p:nvPr/>
        </p:nvSpPr>
        <p:spPr bwMode="auto">
          <a:xfrm>
            <a:off x="998538" y="2514600"/>
            <a:ext cx="731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</a:pPr>
            <a:endParaRPr lang="ru-RU" sz="1800">
              <a:solidFill>
                <a:srgbClr val="4D4D4D"/>
              </a:solidFill>
              <a:latin typeface="Microsoft Sans Serif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2781300"/>
            <a:ext cx="8964613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bg-BG" sz="2000">
              <a:solidFill>
                <a:srgbClr val="00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>
                <a:solidFill>
                  <a:srgbClr val="000000"/>
                </a:solidFill>
                <a:latin typeface="Times New Roman" charset="0"/>
              </a:rPr>
              <a:t>Пациентите са с двусмислен резултат по 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CAP 2013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. 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Times New Roman" charset="0"/>
              </a:rPr>
              <a:t>  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     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Не са включвани в проучвания поради 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HER2/CEP17&lt; 2.0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US" sz="2000">
                <a:solidFill>
                  <a:srgbClr val="000000"/>
                </a:solidFill>
                <a:latin typeface="Times New Roman" charset="0"/>
              </a:rPr>
            </a:br>
            <a:r>
              <a:rPr lang="bg-BG" sz="2000">
                <a:solidFill>
                  <a:srgbClr val="000000"/>
                </a:solidFill>
                <a:latin typeface="Times New Roman" charset="0"/>
              </a:rPr>
              <a:t>Хетерогенна група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с негативна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и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позитивна ИХХ.</a:t>
            </a:r>
            <a:endParaRPr lang="en-US" sz="2000">
              <a:solidFill>
                <a:srgbClr val="00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>
                <a:solidFill>
                  <a:srgbClr val="000000"/>
                </a:solidFill>
                <a:latin typeface="Times New Roman" charset="0"/>
              </a:rPr>
              <a:t>Повечето са 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ER 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+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ve и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 с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негативна ИХХ–0, 1+ 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HER 2 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статусът се приема за нега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т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ивен.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>
                <a:solidFill>
                  <a:srgbClr val="FF0000"/>
                </a:solidFill>
                <a:latin typeface="Times New Roman" charset="0"/>
              </a:rPr>
              <a:t> Ако ИХХ е 2+ </a:t>
            </a:r>
            <a:r>
              <a:rPr lang="en-US" sz="2000">
                <a:solidFill>
                  <a:srgbClr val="FF0000"/>
                </a:solidFill>
                <a:latin typeface="Times New Roman" charset="0"/>
              </a:rPr>
              <a:t>HER 2 </a:t>
            </a:r>
            <a:r>
              <a:rPr lang="bg-BG" sz="2000">
                <a:solidFill>
                  <a:srgbClr val="FF0000"/>
                </a:solidFill>
                <a:latin typeface="Times New Roman" charset="0"/>
              </a:rPr>
              <a:t>статусът се се уточнява с допълнителни процедури</a:t>
            </a:r>
            <a:r>
              <a:rPr lang="en-US" sz="2000">
                <a:solidFill>
                  <a:srgbClr val="FF0000"/>
                </a:solidFill>
                <a:latin typeface="Times New Roman" charset="0"/>
              </a:rPr>
              <a:t>-</a:t>
            </a:r>
            <a:r>
              <a:rPr lang="bg-BG" sz="2000">
                <a:solidFill>
                  <a:srgbClr val="FF0000"/>
                </a:solidFill>
                <a:latin typeface="Times New Roman" charset="0"/>
              </a:rPr>
              <a:t> броене на още 20 клетки от втори, независим </a:t>
            </a:r>
            <a:r>
              <a:rPr lang="en-US" sz="2000">
                <a:solidFill>
                  <a:srgbClr val="FF0000"/>
                </a:solidFill>
                <a:latin typeface="Times New Roman" charset="0"/>
              </a:rPr>
              <a:t>п</a:t>
            </a:r>
            <a:r>
              <a:rPr lang="bg-BG" sz="2000">
                <a:solidFill>
                  <a:srgbClr val="FF0000"/>
                </a:solidFill>
                <a:latin typeface="Times New Roman" charset="0"/>
              </a:rPr>
              <a:t>атолог.</a:t>
            </a:r>
            <a:r>
              <a:rPr lang="en-US" sz="2000">
                <a:solidFill>
                  <a:srgbClr val="FF0000"/>
                </a:solidFill>
                <a:latin typeface="Times New Roman" charset="0"/>
              </a:rPr>
              <a:t>.</a:t>
            </a:r>
            <a:endParaRPr lang="bg-BG" sz="2000">
              <a:solidFill>
                <a:srgbClr val="FF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bg-BG" sz="2000">
              <a:solidFill>
                <a:srgbClr val="FF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chemeClr val="tx1"/>
                </a:solidFill>
                <a:latin typeface="Times New Roman" charset="0"/>
              </a:rPr>
              <a:t>J Clin Oncol 36. © 2018 by American Society of Clinical Oncology and College of American Pathologists</a:t>
            </a:r>
            <a:endParaRPr lang="bg-BG" sz="1400" b="1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004888"/>
            <a:ext cx="14446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557338"/>
            <a:ext cx="144462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188913"/>
            <a:ext cx="12319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    </a:t>
            </a:r>
            <a:r>
              <a:rPr lang="bg-BG" sz="4000">
                <a:latin typeface="Times New Roman" charset="0"/>
              </a:rPr>
              <a:t>Формат на презентацията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557338"/>
            <a:ext cx="7489825" cy="5040312"/>
          </a:xfrm>
        </p:spPr>
        <p:txBody>
          <a:bodyPr/>
          <a:lstStyle/>
          <a:p>
            <a:r>
              <a:rPr lang="bg-BG" sz="2800">
                <a:solidFill>
                  <a:srgbClr val="0070C0"/>
                </a:solidFill>
                <a:latin typeface="Times New Roman" charset="0"/>
              </a:rPr>
              <a:t>Защо се налагат промените? </a:t>
            </a:r>
          </a:p>
          <a:p>
            <a:r>
              <a:rPr lang="bg-BG" sz="2800">
                <a:solidFill>
                  <a:srgbClr val="0070C0"/>
                </a:solidFill>
                <a:latin typeface="Times New Roman" charset="0"/>
              </a:rPr>
              <a:t>Кои са промените</a:t>
            </a:r>
            <a:r>
              <a:rPr lang="en-US" sz="2800">
                <a:solidFill>
                  <a:srgbClr val="0070C0"/>
                </a:solidFill>
                <a:latin typeface="Times New Roman" charset="0"/>
              </a:rPr>
              <a:t>:</a:t>
            </a:r>
            <a:endParaRPr lang="bg-BG" sz="2800">
              <a:solidFill>
                <a:srgbClr val="0070C0"/>
              </a:solidFill>
              <a:latin typeface="Times New Roman" charset="0"/>
            </a:endParaRPr>
          </a:p>
          <a:p>
            <a:r>
              <a:rPr lang="en-US" sz="2000">
                <a:latin typeface="Times New Roman" charset="0"/>
              </a:rPr>
              <a:t>-</a:t>
            </a:r>
            <a:r>
              <a:rPr lang="bg-BG" sz="2000">
                <a:latin typeface="Times New Roman" charset="0"/>
              </a:rPr>
              <a:t>Препоръки за ретестване</a:t>
            </a:r>
          </a:p>
          <a:p>
            <a:r>
              <a:rPr lang="en-US" sz="2000">
                <a:latin typeface="Times New Roman" charset="0"/>
              </a:rPr>
              <a:t>-</a:t>
            </a:r>
            <a:r>
              <a:rPr lang="bg-BG" sz="2000">
                <a:latin typeface="Times New Roman" charset="0"/>
              </a:rPr>
              <a:t>Дефиниция за ИХХ 2+</a:t>
            </a:r>
          </a:p>
          <a:p>
            <a:r>
              <a:rPr lang="en-US" sz="2000">
                <a:solidFill>
                  <a:srgbClr val="0070C0"/>
                </a:solidFill>
                <a:latin typeface="Times New Roman" charset="0"/>
              </a:rPr>
              <a:t>-</a:t>
            </a:r>
            <a:r>
              <a:rPr lang="bg-BG" sz="2000">
                <a:solidFill>
                  <a:schemeClr val="tx1"/>
                </a:solidFill>
                <a:latin typeface="Times New Roman" charset="0"/>
              </a:rPr>
              <a:t>Промени в интерпр</a:t>
            </a:r>
            <a:r>
              <a:rPr lang="en-US" sz="2000">
                <a:solidFill>
                  <a:schemeClr val="tx1"/>
                </a:solidFill>
                <a:latin typeface="Times New Roman" charset="0"/>
              </a:rPr>
              <a:t>e</a:t>
            </a:r>
            <a:r>
              <a:rPr lang="bg-BG" sz="2000">
                <a:solidFill>
                  <a:schemeClr val="tx1"/>
                </a:solidFill>
                <a:latin typeface="Times New Roman" charset="0"/>
              </a:rPr>
              <a:t>т</a:t>
            </a:r>
            <a:r>
              <a:rPr lang="en-US" sz="2000">
                <a:solidFill>
                  <a:schemeClr val="tx1"/>
                </a:solidFill>
                <a:latin typeface="Times New Roman" charset="0"/>
              </a:rPr>
              <a:t>a</a:t>
            </a:r>
            <a:r>
              <a:rPr lang="bg-BG" sz="2000">
                <a:solidFill>
                  <a:schemeClr val="tx1"/>
                </a:solidFill>
                <a:latin typeface="Times New Roman" charset="0"/>
              </a:rPr>
              <a:t>цията на </a:t>
            </a:r>
          </a:p>
          <a:p>
            <a:r>
              <a:rPr lang="en-US" sz="2000">
                <a:solidFill>
                  <a:schemeClr val="tx1"/>
                </a:solidFill>
                <a:latin typeface="Times New Roman" charset="0"/>
              </a:rPr>
              <a:t>ISH </a:t>
            </a:r>
            <a:r>
              <a:rPr lang="bg-BG" sz="2000">
                <a:solidFill>
                  <a:schemeClr val="tx1"/>
                </a:solidFill>
                <a:latin typeface="Times New Roman" charset="0"/>
              </a:rPr>
              <a:t>тестове и клиничното значение</a:t>
            </a:r>
          </a:p>
          <a:p>
            <a:r>
              <a:rPr lang="en-US" sz="2000">
                <a:latin typeface="Times New Roman" charset="0"/>
              </a:rPr>
              <a:t>-</a:t>
            </a:r>
            <a:r>
              <a:rPr lang="bg-BG" sz="2000">
                <a:latin typeface="Times New Roman" charset="0"/>
              </a:rPr>
              <a:t>Алгоритъм за т.нар.“редки“</a:t>
            </a:r>
          </a:p>
          <a:p>
            <a:r>
              <a:rPr lang="bg-BG" sz="2000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</a:rPr>
              <a:t>ISH </a:t>
            </a:r>
            <a:r>
              <a:rPr lang="bg-BG" sz="2000">
                <a:latin typeface="Times New Roman" charset="0"/>
              </a:rPr>
              <a:t>групи</a:t>
            </a:r>
            <a:r>
              <a:rPr lang="en-US" sz="2000">
                <a:latin typeface="Times New Roman" charset="0"/>
              </a:rPr>
              <a:t>-3, 4 </a:t>
            </a:r>
            <a:r>
              <a:rPr lang="bg-BG" sz="2000">
                <a:latin typeface="Times New Roman" charset="0"/>
              </a:rPr>
              <a:t>и 5 </a:t>
            </a:r>
            <a:r>
              <a:rPr lang="en-US" sz="1800">
                <a:latin typeface="Times New Roman" charset="0"/>
              </a:rPr>
              <a:t>(Press  JCO APLM 2016) </a:t>
            </a:r>
            <a:endParaRPr lang="bg-BG" sz="1800">
              <a:latin typeface="Times New Roman" charset="0"/>
            </a:endParaRPr>
          </a:p>
          <a:p>
            <a:r>
              <a:rPr lang="bg-BG" sz="2800">
                <a:solidFill>
                  <a:srgbClr val="0070C0"/>
                </a:solidFill>
                <a:latin typeface="Times New Roman" charset="0"/>
              </a:rPr>
              <a:t>Как се променя фокусът</a:t>
            </a:r>
            <a:r>
              <a:rPr lang="en-US" sz="2800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bg-BG" sz="2800">
                <a:solidFill>
                  <a:srgbClr val="0070C0"/>
                </a:solidFill>
                <a:latin typeface="Times New Roman" charset="0"/>
              </a:rPr>
              <a:t>в </a:t>
            </a:r>
          </a:p>
          <a:p>
            <a:r>
              <a:rPr lang="en-US" sz="2800">
                <a:solidFill>
                  <a:srgbClr val="0070C0"/>
                </a:solidFill>
                <a:latin typeface="Times New Roman" charset="0"/>
              </a:rPr>
              <a:t>HER </a:t>
            </a:r>
            <a:r>
              <a:rPr lang="bg-BG" sz="2800">
                <a:solidFill>
                  <a:srgbClr val="0070C0"/>
                </a:solidFill>
                <a:latin typeface="Times New Roman" charset="0"/>
              </a:rPr>
              <a:t>2 диагностиката</a:t>
            </a:r>
          </a:p>
          <a:p>
            <a:endParaRPr lang="bg-BG">
              <a:latin typeface="Times New Roman" charset="0"/>
            </a:endParaRPr>
          </a:p>
          <a:p>
            <a:endParaRPr lang="bg-BG">
              <a:latin typeface="Times New Roman" charset="0"/>
            </a:endParaRPr>
          </a:p>
          <a:p>
            <a:endParaRPr lang="bg-BG">
              <a:latin typeface="Times New Roman" charset="0"/>
            </a:endParaRPr>
          </a:p>
          <a:p>
            <a:endParaRPr lang="bg-BG">
              <a:latin typeface="Times New Roman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4365625"/>
            <a:ext cx="22320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3" name="Picture 8" descr="Резултат с изображение за cha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9138"/>
            <a:ext cx="23050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0"/>
          <p:cNvSpPr>
            <a:spLocks noChangeArrowheads="1"/>
          </p:cNvSpPr>
          <p:nvPr/>
        </p:nvSpPr>
        <p:spPr bwMode="auto">
          <a:xfrm>
            <a:off x="538163" y="2613025"/>
            <a:ext cx="8513762" cy="522288"/>
          </a:xfrm>
          <a:prstGeom prst="roundRect">
            <a:avLst>
              <a:gd name="adj" fmla="val 16667"/>
            </a:avLst>
          </a:prstGeom>
          <a:solidFill>
            <a:srgbClr val="FF7F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b="1">
                <a:solidFill>
                  <a:srgbClr val="FFFFFF"/>
                </a:solidFill>
                <a:latin typeface="Times New Roman" charset="0"/>
                <a:cs typeface="Arial" charset="0"/>
              </a:rPr>
              <a:t>Тестване с валидирана </a:t>
            </a:r>
            <a:r>
              <a:rPr lang="en-US" b="1">
                <a:solidFill>
                  <a:srgbClr val="FFFFFF"/>
                </a:solidFill>
                <a:latin typeface="Times New Roman" charset="0"/>
                <a:cs typeface="Arial" charset="0"/>
              </a:rPr>
              <a:t>ISH </a:t>
            </a:r>
            <a:r>
              <a:rPr lang="bg-BG" b="1">
                <a:solidFill>
                  <a:srgbClr val="FFFFFF"/>
                </a:solidFill>
                <a:latin typeface="Times New Roman" charset="0"/>
                <a:cs typeface="Arial" charset="0"/>
              </a:rPr>
              <a:t>платформа-двойна проба</a:t>
            </a:r>
            <a:r>
              <a:rPr lang="bg-BG" b="1">
                <a:solidFill>
                  <a:srgbClr val="FFFFFF"/>
                </a:solidFill>
                <a:latin typeface="Imago" charset="0"/>
                <a:cs typeface="Arial" charset="0"/>
              </a:rPr>
              <a:t> </a:t>
            </a:r>
            <a:endParaRPr lang="en-US" b="1">
              <a:solidFill>
                <a:srgbClr val="FFFFFF"/>
              </a:solidFill>
              <a:latin typeface="Imago" charset="0"/>
              <a:cs typeface="Arial" charset="0"/>
            </a:endParaRPr>
          </a:p>
        </p:txBody>
      </p:sp>
      <p:sp>
        <p:nvSpPr>
          <p:cNvPr id="13" name="AutoShape 40"/>
          <p:cNvSpPr>
            <a:spLocks noChangeArrowheads="1"/>
          </p:cNvSpPr>
          <p:nvPr/>
        </p:nvSpPr>
        <p:spPr bwMode="auto">
          <a:xfrm>
            <a:off x="7631113" y="6143625"/>
            <a:ext cx="1544637" cy="455613"/>
          </a:xfrm>
          <a:prstGeom prst="roundRect">
            <a:avLst>
              <a:gd name="adj" fmla="val 16667"/>
            </a:avLst>
          </a:prstGeom>
          <a:solidFill>
            <a:srgbClr val="A2C1FE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chemeClr val="tx1"/>
                </a:solidFill>
                <a:latin typeface="Times New Roman" charset="0"/>
                <a:cs typeface="Arial" charset="0"/>
              </a:rPr>
              <a:t>ISH</a:t>
            </a:r>
            <a:r>
              <a:rPr lang="bg-BG" sz="2000" b="1">
                <a:solidFill>
                  <a:schemeClr val="tx1"/>
                </a:solidFill>
                <a:latin typeface="Times New Roman" charset="0"/>
                <a:cs typeface="Arial" charset="0"/>
              </a:rPr>
              <a:t> негат.</a:t>
            </a:r>
            <a:endParaRPr lang="en-US" sz="200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cxnSp>
        <p:nvCxnSpPr>
          <p:cNvPr id="15" name="AutoShape 35"/>
          <p:cNvCxnSpPr>
            <a:cxnSpLocks noChangeShapeType="1"/>
            <a:stCxn id="10" idx="2"/>
            <a:endCxn id="34" idx="0"/>
          </p:cNvCxnSpPr>
          <p:nvPr/>
        </p:nvCxnSpPr>
        <p:spPr bwMode="auto">
          <a:xfrm rot="5400000">
            <a:off x="3375819" y="2042319"/>
            <a:ext cx="314325" cy="2525713"/>
          </a:xfrm>
          <a:prstGeom prst="bentConnector3">
            <a:avLst>
              <a:gd name="adj1" fmla="val 4949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38"/>
          <p:cNvCxnSpPr>
            <a:cxnSpLocks noChangeShapeType="1"/>
          </p:cNvCxnSpPr>
          <p:nvPr/>
        </p:nvCxnSpPr>
        <p:spPr bwMode="auto">
          <a:xfrm rot="16200000" flipH="1">
            <a:off x="5722937" y="2278063"/>
            <a:ext cx="206375" cy="2076450"/>
          </a:xfrm>
          <a:prstGeom prst="bentConnector3">
            <a:avLst>
              <a:gd name="adj1" fmla="val 49231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Rectangle 35"/>
          <p:cNvSpPr>
            <a:spLocks noChangeArrowheads="1"/>
          </p:cNvSpPr>
          <p:nvPr/>
        </p:nvSpPr>
        <p:spPr bwMode="auto">
          <a:xfrm>
            <a:off x="1547813" y="492125"/>
            <a:ext cx="3744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tx1"/>
                </a:solidFill>
                <a:latin typeface="Times New Roman" charset="0"/>
              </a:rPr>
              <a:t>CAP 2018</a:t>
            </a:r>
            <a:r>
              <a:rPr lang="en-US" sz="2800" b="1" baseline="30000">
                <a:solidFill>
                  <a:schemeClr val="tx1"/>
                </a:solidFill>
                <a:latin typeface="Times New Roman" charset="0"/>
              </a:rPr>
              <a:t>**</a:t>
            </a:r>
          </a:p>
        </p:txBody>
      </p:sp>
      <p:sp>
        <p:nvSpPr>
          <p:cNvPr id="39" name="AutoShape 40"/>
          <p:cNvSpPr>
            <a:spLocks noChangeArrowheads="1"/>
          </p:cNvSpPr>
          <p:nvPr/>
        </p:nvSpPr>
        <p:spPr bwMode="auto">
          <a:xfrm>
            <a:off x="849313" y="4259263"/>
            <a:ext cx="1349375" cy="1038225"/>
          </a:xfrm>
          <a:prstGeom prst="roundRect">
            <a:avLst>
              <a:gd name="adj" fmla="val 5245"/>
            </a:avLst>
          </a:prstGeom>
          <a:solidFill>
            <a:srgbClr val="FF00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600" b="1">
                <a:solidFill>
                  <a:srgbClr val="FFFFFF"/>
                </a:solidFill>
                <a:latin typeface="Times New Roman" charset="0"/>
                <a:cs typeface="Arial" charset="0"/>
              </a:rPr>
              <a:t>Гр.</a:t>
            </a:r>
            <a:r>
              <a:rPr lang="en-US" sz="1600" b="1">
                <a:solidFill>
                  <a:srgbClr val="FFFFFF"/>
                </a:solidFill>
                <a:latin typeface="Times New Roman" charset="0"/>
                <a:cs typeface="Arial" charset="0"/>
              </a:rPr>
              <a:t> 1</a:t>
            </a:r>
            <a:br>
              <a:rPr lang="en-US" sz="1600" b="1">
                <a:solidFill>
                  <a:srgbClr val="FFFFFF"/>
                </a:solidFill>
                <a:latin typeface="Times New Roman" charset="0"/>
                <a:cs typeface="Arial" charset="0"/>
              </a:rPr>
            </a:br>
            <a:r>
              <a:rPr lang="bg-BG" sz="1600" b="1">
                <a:solidFill>
                  <a:srgbClr val="FFFFFF"/>
                </a:solidFill>
                <a:latin typeface="Times New Roman" charset="0"/>
                <a:cs typeface="Arial" charset="0"/>
              </a:rPr>
              <a:t>ср</a:t>
            </a:r>
            <a:r>
              <a:rPr lang="en-US" sz="1600" b="1">
                <a:solidFill>
                  <a:srgbClr val="FFFFFF"/>
                </a:solidFill>
                <a:latin typeface="Times New Roman" charset="0"/>
                <a:cs typeface="Arial" charset="0"/>
              </a:rPr>
              <a:t>. HER2 </a:t>
            </a:r>
            <a:br>
              <a:rPr lang="en-US" sz="1600" b="1">
                <a:solidFill>
                  <a:srgbClr val="FFFFFF"/>
                </a:solidFill>
                <a:latin typeface="Times New Roman" charset="0"/>
                <a:cs typeface="Arial" charset="0"/>
              </a:rPr>
            </a:br>
            <a:r>
              <a:rPr lang="en-US" sz="1600" b="1">
                <a:solidFill>
                  <a:srgbClr val="FFFFFF"/>
                </a:solidFill>
                <a:latin typeface="Times New Roman" charset="0"/>
                <a:cs typeface="Arial" charset="0"/>
              </a:rPr>
              <a:t>≥4.0 </a:t>
            </a:r>
            <a:r>
              <a:rPr lang="bg-BG" sz="1600" b="1">
                <a:solidFill>
                  <a:srgbClr val="FFFFFF"/>
                </a:solidFill>
                <a:latin typeface="Times New Roman" charset="0"/>
                <a:cs typeface="Arial" charset="0"/>
              </a:rPr>
              <a:t>сигн</a:t>
            </a:r>
            <a:r>
              <a:rPr lang="en-US" sz="1600" b="1">
                <a:solidFill>
                  <a:srgbClr val="FFFFFF"/>
                </a:solidFill>
                <a:latin typeface="Times New Roman" charset="0"/>
                <a:cs typeface="Arial" charset="0"/>
              </a:rPr>
              <a:t>/</a:t>
            </a:r>
            <a:r>
              <a:rPr lang="bg-BG" sz="1600" b="1">
                <a:solidFill>
                  <a:srgbClr val="FFFFFF"/>
                </a:solidFill>
                <a:latin typeface="Times New Roman" charset="0"/>
                <a:cs typeface="Arial" charset="0"/>
              </a:rPr>
              <a:t>кл</a:t>
            </a:r>
            <a:endParaRPr lang="en-US" sz="16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cxnSp>
        <p:nvCxnSpPr>
          <p:cNvPr id="50" name="AutoShape 36"/>
          <p:cNvCxnSpPr>
            <a:cxnSpLocks noChangeShapeType="1"/>
            <a:stCxn id="2" idx="2"/>
            <a:endCxn id="10" idx="0"/>
          </p:cNvCxnSpPr>
          <p:nvPr/>
        </p:nvCxnSpPr>
        <p:spPr bwMode="auto">
          <a:xfrm rot="5400000">
            <a:off x="5657850" y="1292226"/>
            <a:ext cx="446087" cy="2170112"/>
          </a:xfrm>
          <a:prstGeom prst="bentConnector3">
            <a:avLst>
              <a:gd name="adj1" fmla="val 5124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AutoShape 40"/>
          <p:cNvSpPr>
            <a:spLocks noChangeArrowheads="1"/>
          </p:cNvSpPr>
          <p:nvPr/>
        </p:nvSpPr>
        <p:spPr bwMode="auto">
          <a:xfrm>
            <a:off x="1042988" y="5811838"/>
            <a:ext cx="1298575" cy="79375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FFFFFF"/>
                </a:solidFill>
                <a:latin typeface="Times New Roman" charset="0"/>
                <a:cs typeface="Arial" charset="0"/>
              </a:rPr>
              <a:t>ISH</a:t>
            </a:r>
            <a:r>
              <a:rPr lang="bg-BG" sz="2000" b="1">
                <a:solidFill>
                  <a:srgbClr val="FFFFFF"/>
                </a:solidFill>
                <a:latin typeface="Times New Roman" charset="0"/>
                <a:cs typeface="Arial" charset="0"/>
              </a:rPr>
              <a:t> пози</a:t>
            </a:r>
            <a:r>
              <a:rPr lang="en-US" sz="2000" b="1">
                <a:solidFill>
                  <a:srgbClr val="FFFFFF"/>
                </a:solidFill>
                <a:latin typeface="Times New Roman" charset="0"/>
                <a:cs typeface="Arial" charset="0"/>
              </a:rPr>
              <a:t>т</a:t>
            </a:r>
            <a:r>
              <a:rPr lang="bg-BG" sz="2000" b="1">
                <a:solidFill>
                  <a:srgbClr val="FFFFFF"/>
                </a:solidFill>
                <a:latin typeface="Times New Roman" charset="0"/>
                <a:cs typeface="Arial" charset="0"/>
              </a:rPr>
              <a:t>.</a:t>
            </a:r>
            <a:endParaRPr lang="en-US" sz="20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cxnSp>
        <p:nvCxnSpPr>
          <p:cNvPr id="80" name="Connecteur droit avec flèche 79"/>
          <p:cNvCxnSpPr>
            <a:cxnSpLocks noChangeShapeType="1"/>
            <a:stCxn id="39" idx="2"/>
          </p:cNvCxnSpPr>
          <p:nvPr/>
        </p:nvCxnSpPr>
        <p:spPr bwMode="auto">
          <a:xfrm flipH="1">
            <a:off x="1524000" y="5297488"/>
            <a:ext cx="0" cy="501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" name="AutoShape 40"/>
          <p:cNvSpPr>
            <a:spLocks noChangeArrowheads="1"/>
          </p:cNvSpPr>
          <p:nvPr/>
        </p:nvSpPr>
        <p:spPr bwMode="auto">
          <a:xfrm>
            <a:off x="2416175" y="5907088"/>
            <a:ext cx="5216525" cy="4556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 b="1" i="1">
                <a:latin typeface="Times New Roman" charset="0"/>
                <a:cs typeface="Arial" charset="0"/>
              </a:rPr>
              <a:t>Допълнителни процедури</a:t>
            </a:r>
            <a:r>
              <a:rPr lang="bg-BG" sz="2000" b="1">
                <a:latin typeface="Times New Roman" charset="0"/>
                <a:cs typeface="Arial" charset="0"/>
              </a:rPr>
              <a:t> </a:t>
            </a:r>
            <a:endParaRPr lang="en-US" sz="2000" b="1">
              <a:latin typeface="Times New Roman" charset="0"/>
              <a:cs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11788" y="312738"/>
            <a:ext cx="3106737" cy="1841500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5853" name="Image 1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692150"/>
            <a:ext cx="30130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0"/>
          <p:cNvSpPr>
            <a:spLocks noChangeArrowheads="1"/>
          </p:cNvSpPr>
          <p:nvPr/>
        </p:nvSpPr>
        <p:spPr bwMode="auto">
          <a:xfrm>
            <a:off x="2341563" y="4260850"/>
            <a:ext cx="1350962" cy="1008063"/>
          </a:xfrm>
          <a:prstGeom prst="roundRect">
            <a:avLst>
              <a:gd name="adj" fmla="val 5245"/>
            </a:avLst>
          </a:prstGeom>
          <a:solidFill>
            <a:schemeClr val="bg1">
              <a:lumMod val="65000"/>
            </a:schemeClr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Гр.2</a:t>
            </a:r>
            <a: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. </a:t>
            </a:r>
            <a:r>
              <a:rPr lang="bg-BG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ср.</a:t>
            </a:r>
            <a: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HER2 </a:t>
            </a:r>
            <a:b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</a:br>
            <a: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&lt;4.0 </a:t>
            </a:r>
            <a:r>
              <a:rPr lang="bg-BG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сигн/кл.</a:t>
            </a:r>
            <a:endParaRPr lang="en-US" sz="1600" b="1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1" name="AutoShape 40"/>
          <p:cNvSpPr>
            <a:spLocks noChangeArrowheads="1"/>
          </p:cNvSpPr>
          <p:nvPr/>
        </p:nvSpPr>
        <p:spPr bwMode="auto">
          <a:xfrm>
            <a:off x="4684713" y="4259263"/>
            <a:ext cx="1349375" cy="1030287"/>
          </a:xfrm>
          <a:prstGeom prst="roundRect">
            <a:avLst>
              <a:gd name="adj" fmla="val 5245"/>
            </a:avLst>
          </a:prstGeom>
          <a:solidFill>
            <a:schemeClr val="bg1">
              <a:lumMod val="65000"/>
            </a:schemeClr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Гр.3.</a:t>
            </a:r>
            <a: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/>
            </a:r>
            <a:b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</a:br>
            <a: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HER2 </a:t>
            </a:r>
            <a:b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</a:br>
            <a: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≥6.0</a:t>
            </a:r>
            <a:endParaRPr lang="en-US" sz="160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" name="AutoShape 40"/>
          <p:cNvSpPr>
            <a:spLocks noChangeArrowheads="1"/>
          </p:cNvSpPr>
          <p:nvPr/>
        </p:nvSpPr>
        <p:spPr bwMode="auto">
          <a:xfrm>
            <a:off x="6199188" y="4279900"/>
            <a:ext cx="1350962" cy="1008063"/>
          </a:xfrm>
          <a:prstGeom prst="roundRect">
            <a:avLst>
              <a:gd name="adj" fmla="val 5245"/>
            </a:avLst>
          </a:prstGeom>
          <a:solidFill>
            <a:schemeClr val="bg1">
              <a:lumMod val="65000"/>
            </a:schemeClr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Гр.</a:t>
            </a:r>
            <a: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 4</a:t>
            </a:r>
            <a:b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</a:br>
            <a: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 HER2</a:t>
            </a:r>
            <a:b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</a:br>
            <a: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≥4.0 </a:t>
            </a:r>
            <a:r>
              <a:rPr lang="bg-BG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и </a:t>
            </a:r>
            <a: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&lt;6.0</a:t>
            </a:r>
            <a:r>
              <a:rPr lang="en-US" sz="1600" b="1">
                <a:solidFill>
                  <a:srgbClr val="FFFFFF"/>
                </a:solidFill>
                <a:latin typeface="Imago" charset="0"/>
                <a:cs typeface="Arial" charset="0"/>
              </a:rPr>
              <a:t> </a:t>
            </a:r>
            <a:endParaRPr lang="en-US" sz="1600">
              <a:solidFill>
                <a:srgbClr val="000000"/>
              </a:solidFill>
              <a:latin typeface="Imago" charset="0"/>
              <a:cs typeface="Arial" charset="0"/>
            </a:endParaRPr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7702550" y="4275138"/>
            <a:ext cx="1349375" cy="1008062"/>
          </a:xfrm>
          <a:prstGeom prst="roundRect">
            <a:avLst>
              <a:gd name="adj" fmla="val 5245"/>
            </a:avLst>
          </a:prstGeom>
          <a:solidFill>
            <a:srgbClr val="A2C1FE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Гр.</a:t>
            </a:r>
            <a: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5</a:t>
            </a:r>
            <a:b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</a:br>
            <a:r>
              <a:rPr lang="bg-BG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ср</a:t>
            </a:r>
            <a: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. HER2</a:t>
            </a:r>
            <a:b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</a:br>
            <a:r>
              <a:rPr lang="en-US" sz="1600" b="1">
                <a:solidFill>
                  <a:schemeClr val="tx1"/>
                </a:solidFill>
                <a:latin typeface="Times New Roman" charset="0"/>
                <a:cs typeface="Arial" charset="0"/>
              </a:rPr>
              <a:t> &lt;4.0</a:t>
            </a:r>
            <a:endParaRPr lang="en-US" sz="160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" name="AutoShape 40"/>
          <p:cNvSpPr>
            <a:spLocks noChangeArrowheads="1"/>
          </p:cNvSpPr>
          <p:nvPr/>
        </p:nvSpPr>
        <p:spPr bwMode="auto">
          <a:xfrm>
            <a:off x="847725" y="3475038"/>
            <a:ext cx="2843213" cy="455612"/>
          </a:xfrm>
          <a:prstGeom prst="roundRect">
            <a:avLst>
              <a:gd name="adj" fmla="val 16667"/>
            </a:avLst>
          </a:prstGeom>
          <a:solidFill>
            <a:srgbClr val="A2C1FE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chemeClr val="tx1"/>
                </a:solidFill>
                <a:latin typeface="Times New Roman" charset="0"/>
                <a:cs typeface="Arial" charset="0"/>
              </a:rPr>
              <a:t>HER2/CEP17  ≥ 2.0</a:t>
            </a:r>
            <a:endParaRPr lang="en-US" sz="200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5" name="AutoShape 40"/>
          <p:cNvSpPr>
            <a:spLocks noChangeArrowheads="1"/>
          </p:cNvSpPr>
          <p:nvPr/>
        </p:nvSpPr>
        <p:spPr bwMode="auto">
          <a:xfrm>
            <a:off x="5451475" y="3367088"/>
            <a:ext cx="2841625" cy="455612"/>
          </a:xfrm>
          <a:prstGeom prst="roundRect">
            <a:avLst>
              <a:gd name="adj" fmla="val 16667"/>
            </a:avLst>
          </a:prstGeom>
          <a:solidFill>
            <a:srgbClr val="A2C1FE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chemeClr val="tx1"/>
                </a:solidFill>
                <a:latin typeface="Times New Roman" charset="0"/>
                <a:cs typeface="Arial" charset="0"/>
              </a:rPr>
              <a:t>HER2/CEP17 &lt;2.0</a:t>
            </a:r>
            <a:endParaRPr lang="en-US" sz="200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cxnSp>
        <p:nvCxnSpPr>
          <p:cNvPr id="40" name="AutoShape 35"/>
          <p:cNvCxnSpPr>
            <a:cxnSpLocks noChangeShapeType="1"/>
            <a:stCxn id="34" idx="2"/>
            <a:endCxn id="39" idx="0"/>
          </p:cNvCxnSpPr>
          <p:nvPr/>
        </p:nvCxnSpPr>
        <p:spPr bwMode="auto">
          <a:xfrm rot="5400000">
            <a:off x="1745456" y="3721894"/>
            <a:ext cx="303213" cy="746125"/>
          </a:xfrm>
          <a:prstGeom prst="bentConnector3">
            <a:avLst>
              <a:gd name="adj1" fmla="val 49736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35"/>
          <p:cNvCxnSpPr>
            <a:cxnSpLocks noChangeShapeType="1"/>
            <a:stCxn id="34" idx="2"/>
            <a:endCxn id="30" idx="0"/>
          </p:cNvCxnSpPr>
          <p:nvPr/>
        </p:nvCxnSpPr>
        <p:spPr bwMode="auto">
          <a:xfrm rot="16200000" flipH="1">
            <a:off x="2491582" y="3721893"/>
            <a:ext cx="304800" cy="747713"/>
          </a:xfrm>
          <a:prstGeom prst="bentConnector3">
            <a:avLst>
              <a:gd name="adj1" fmla="val 49481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35"/>
          <p:cNvCxnSpPr>
            <a:cxnSpLocks noChangeShapeType="1"/>
            <a:stCxn id="35" idx="2"/>
            <a:endCxn id="31" idx="0"/>
          </p:cNvCxnSpPr>
          <p:nvPr/>
        </p:nvCxnSpPr>
        <p:spPr bwMode="auto">
          <a:xfrm rot="5400000">
            <a:off x="5910262" y="3284538"/>
            <a:ext cx="411163" cy="1512888"/>
          </a:xfrm>
          <a:prstGeom prst="bentConnector3">
            <a:avLst>
              <a:gd name="adj1" fmla="val 49806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35"/>
          <p:cNvCxnSpPr>
            <a:cxnSpLocks noChangeShapeType="1"/>
            <a:stCxn id="35" idx="2"/>
            <a:endCxn id="33" idx="0"/>
          </p:cNvCxnSpPr>
          <p:nvPr/>
        </p:nvCxnSpPr>
        <p:spPr bwMode="auto">
          <a:xfrm rot="16200000" flipH="1">
            <a:off x="7411244" y="3296444"/>
            <a:ext cx="427038" cy="1504950"/>
          </a:xfrm>
          <a:prstGeom prst="bentConnector3">
            <a:avLst>
              <a:gd name="adj1" fmla="val 4981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Connecteur droit avec flèche 51"/>
          <p:cNvCxnSpPr>
            <a:cxnSpLocks noChangeShapeType="1"/>
            <a:stCxn id="35" idx="2"/>
            <a:endCxn id="32" idx="0"/>
          </p:cNvCxnSpPr>
          <p:nvPr/>
        </p:nvCxnSpPr>
        <p:spPr bwMode="auto">
          <a:xfrm>
            <a:off x="6872288" y="3835400"/>
            <a:ext cx="3175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Connecteur droit avec flèche 54"/>
          <p:cNvCxnSpPr>
            <a:cxnSpLocks noChangeShapeType="1"/>
            <a:stCxn id="33" idx="2"/>
            <a:endCxn id="13" idx="0"/>
          </p:cNvCxnSpPr>
          <p:nvPr/>
        </p:nvCxnSpPr>
        <p:spPr bwMode="auto">
          <a:xfrm>
            <a:off x="8377238" y="5295900"/>
            <a:ext cx="26987" cy="835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Connecteur droit avec flèche 59"/>
          <p:cNvCxnSpPr>
            <a:cxnSpLocks noChangeShapeType="1"/>
          </p:cNvCxnSpPr>
          <p:nvPr/>
        </p:nvCxnSpPr>
        <p:spPr bwMode="auto">
          <a:xfrm>
            <a:off x="5435600" y="5300663"/>
            <a:ext cx="12700" cy="647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necteur droit avec flèche 60"/>
          <p:cNvCxnSpPr>
            <a:cxnSpLocks noChangeShapeType="1"/>
          </p:cNvCxnSpPr>
          <p:nvPr/>
        </p:nvCxnSpPr>
        <p:spPr bwMode="auto">
          <a:xfrm>
            <a:off x="3192463" y="5300663"/>
            <a:ext cx="11112" cy="647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61"/>
          <p:cNvSpPr/>
          <p:nvPr/>
        </p:nvSpPr>
        <p:spPr>
          <a:xfrm>
            <a:off x="1476375" y="1670050"/>
            <a:ext cx="2735263" cy="422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 Адекватна контрола!!</a:t>
            </a:r>
            <a:endParaRPr lang="fr-FR" sz="200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5869" name="Rectangle 62"/>
          <p:cNvSpPr>
            <a:spLocks noChangeArrowheads="1"/>
          </p:cNvSpPr>
          <p:nvPr/>
        </p:nvSpPr>
        <p:spPr bwMode="auto">
          <a:xfrm>
            <a:off x="1331913" y="26988"/>
            <a:ext cx="74168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</a:pPr>
            <a:r>
              <a:rPr lang="en-US" sz="1400" b="1">
                <a:solidFill>
                  <a:schemeClr val="tx1"/>
                </a:solidFill>
                <a:latin typeface="Times New Roman" charset="0"/>
              </a:rPr>
              <a:t>J Clin Oncol 36</a:t>
            </a:r>
            <a:r>
              <a:rPr lang="bg-BG" sz="1400" b="1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latin typeface="Times New Roman" charset="0"/>
              </a:rPr>
              <a:t> 2018 by College of American Pathologists;  Press JCO, APLM, 2016-</a:t>
            </a:r>
            <a:r>
              <a:rPr lang="bg-BG" sz="1400" b="1">
                <a:solidFill>
                  <a:schemeClr val="tx1"/>
                </a:solidFill>
                <a:latin typeface="Times New Roman" charset="0"/>
              </a:rPr>
              <a:t>Номенклатура за групите</a:t>
            </a:r>
            <a:r>
              <a:rPr lang="en-US" sz="1400" b="1">
                <a:solidFill>
                  <a:schemeClr val="tx1"/>
                </a:solidFill>
                <a:latin typeface="Times New Roman" charset="0"/>
              </a:rPr>
              <a:t> </a:t>
            </a:r>
          </a:p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bg-BG" sz="1400" b="1">
              <a:solidFill>
                <a:schemeClr val="tx1"/>
              </a:solidFill>
              <a:latin typeface="Times New Roman" charset="0"/>
            </a:endParaRPr>
          </a:p>
        </p:txBody>
      </p:sp>
      <p:cxnSp>
        <p:nvCxnSpPr>
          <p:cNvPr id="3" name="Connecteur droit avec flèche 59"/>
          <p:cNvCxnSpPr>
            <a:cxnSpLocks noChangeShapeType="1"/>
          </p:cNvCxnSpPr>
          <p:nvPr/>
        </p:nvCxnSpPr>
        <p:spPr bwMode="auto">
          <a:xfrm>
            <a:off x="6804025" y="5300663"/>
            <a:ext cx="12700" cy="647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9" grpId="0" animBg="1"/>
      <p:bldP spid="66" grpId="0" animBg="1"/>
      <p:bldP spid="15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5026025" y="312738"/>
            <a:ext cx="3106738" cy="3189287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fr-FR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686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427038"/>
            <a:ext cx="299085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74"/>
          <p:cNvSpPr>
            <a:spLocks noChangeArrowheads="1"/>
          </p:cNvSpPr>
          <p:nvPr/>
        </p:nvSpPr>
        <p:spPr bwMode="auto">
          <a:xfrm>
            <a:off x="1547813" y="492125"/>
            <a:ext cx="4032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>
                <a:solidFill>
                  <a:schemeClr val="tx1"/>
                </a:solidFill>
                <a:latin typeface="Times New Roman" charset="0"/>
              </a:rPr>
              <a:t>ASCO/CAP 2018</a:t>
            </a:r>
            <a:r>
              <a:rPr lang="en-US" sz="2800" b="1" baseline="30000">
                <a:solidFill>
                  <a:schemeClr val="tx1"/>
                </a:solidFill>
                <a:latin typeface="Times New Roman" charset="0"/>
              </a:rPr>
              <a:t>**</a:t>
            </a:r>
          </a:p>
        </p:txBody>
      </p:sp>
      <p:sp>
        <p:nvSpPr>
          <p:cNvPr id="76" name="AutoShape 40"/>
          <p:cNvSpPr>
            <a:spLocks noChangeArrowheads="1"/>
          </p:cNvSpPr>
          <p:nvPr/>
        </p:nvSpPr>
        <p:spPr bwMode="auto">
          <a:xfrm>
            <a:off x="669925" y="3836988"/>
            <a:ext cx="7802563" cy="522287"/>
          </a:xfrm>
          <a:prstGeom prst="roundRect">
            <a:avLst>
              <a:gd name="adj" fmla="val 16667"/>
            </a:avLst>
          </a:prstGeom>
          <a:solidFill>
            <a:srgbClr val="FF7F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b="1">
                <a:latin typeface="Times New Roman" charset="0"/>
                <a:cs typeface="Arial" charset="0"/>
              </a:rPr>
              <a:t>ИХХ на същата тъкан като </a:t>
            </a:r>
            <a:r>
              <a:rPr lang="en-US" b="1">
                <a:latin typeface="Times New Roman" charset="0"/>
                <a:cs typeface="Arial" charset="0"/>
              </a:rPr>
              <a:t>ISH</a:t>
            </a:r>
            <a:endParaRPr lang="en-US">
              <a:latin typeface="Times New Roman" charset="0"/>
              <a:cs typeface="Arial" charset="0"/>
            </a:endParaRPr>
          </a:p>
        </p:txBody>
      </p:sp>
      <p:cxnSp>
        <p:nvCxnSpPr>
          <p:cNvPr id="77" name="AutoShape 36"/>
          <p:cNvCxnSpPr>
            <a:cxnSpLocks noChangeShapeType="1"/>
            <a:endCxn id="76" idx="0"/>
          </p:cNvCxnSpPr>
          <p:nvPr/>
        </p:nvCxnSpPr>
        <p:spPr bwMode="auto">
          <a:xfrm rot="5400000">
            <a:off x="5738812" y="2316163"/>
            <a:ext cx="341313" cy="26749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AutoShape 40"/>
          <p:cNvSpPr>
            <a:spLocks noChangeArrowheads="1"/>
          </p:cNvSpPr>
          <p:nvPr/>
        </p:nvSpPr>
        <p:spPr bwMode="auto">
          <a:xfrm>
            <a:off x="669925" y="4595813"/>
            <a:ext cx="2162175" cy="455612"/>
          </a:xfrm>
          <a:prstGeom prst="roundRect">
            <a:avLst>
              <a:gd name="adj" fmla="val 16667"/>
            </a:avLst>
          </a:prstGeom>
          <a:solidFill>
            <a:srgbClr val="A2C1FE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 b="1">
                <a:solidFill>
                  <a:schemeClr val="tx1"/>
                </a:solidFill>
                <a:latin typeface="Times New Roman" charset="0"/>
                <a:cs typeface="Arial" charset="0"/>
              </a:rPr>
              <a:t>ИХХ </a:t>
            </a:r>
            <a:r>
              <a:rPr lang="en-US" sz="2000" b="1">
                <a:solidFill>
                  <a:schemeClr val="tx1"/>
                </a:solidFill>
                <a:latin typeface="Times New Roman" charset="0"/>
                <a:cs typeface="Arial" charset="0"/>
              </a:rPr>
              <a:t>0 </a:t>
            </a:r>
            <a:r>
              <a:rPr lang="bg-BG" sz="2000" b="1">
                <a:solidFill>
                  <a:schemeClr val="tx1"/>
                </a:solidFill>
                <a:latin typeface="Times New Roman" charset="0"/>
                <a:cs typeface="Arial" charset="0"/>
              </a:rPr>
              <a:t>или </a:t>
            </a:r>
            <a:r>
              <a:rPr lang="en-US" sz="2000" b="1">
                <a:solidFill>
                  <a:schemeClr val="tx1"/>
                </a:solidFill>
                <a:latin typeface="Times New Roman" charset="0"/>
                <a:cs typeface="Arial" charset="0"/>
              </a:rPr>
              <a:t>1+</a:t>
            </a:r>
            <a:endParaRPr lang="en-US" sz="2000">
              <a:solidFill>
                <a:schemeClr val="tx1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9" name="AutoShape 40"/>
          <p:cNvSpPr>
            <a:spLocks noChangeArrowheads="1"/>
          </p:cNvSpPr>
          <p:nvPr/>
        </p:nvSpPr>
        <p:spPr bwMode="auto">
          <a:xfrm>
            <a:off x="3417888" y="4575175"/>
            <a:ext cx="2160587" cy="455613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ИХХ </a:t>
            </a:r>
            <a:r>
              <a:rPr lang="en-US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 2+</a:t>
            </a:r>
            <a:endParaRPr lang="en-US" sz="200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1" name="AutoShape 40"/>
          <p:cNvSpPr>
            <a:spLocks noChangeArrowheads="1"/>
          </p:cNvSpPr>
          <p:nvPr/>
        </p:nvSpPr>
        <p:spPr bwMode="auto">
          <a:xfrm>
            <a:off x="6311900" y="4595813"/>
            <a:ext cx="2160588" cy="455612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 b="1">
                <a:latin typeface="Times New Roman" charset="0"/>
                <a:cs typeface="Times New Roman" charset="0"/>
              </a:rPr>
              <a:t>ИХХ </a:t>
            </a:r>
            <a:r>
              <a:rPr lang="en-US" sz="2000" b="1">
                <a:latin typeface="Times New Roman" charset="0"/>
                <a:cs typeface="Times New Roman" charset="0"/>
              </a:rPr>
              <a:t>3+</a:t>
            </a:r>
            <a:endParaRPr lang="en-US" sz="2000">
              <a:latin typeface="Times New Roman" charset="0"/>
              <a:cs typeface="Times New Roman" charset="0"/>
            </a:endParaRPr>
          </a:p>
        </p:txBody>
      </p:sp>
      <p:cxnSp>
        <p:nvCxnSpPr>
          <p:cNvPr id="82" name="AutoShape 36"/>
          <p:cNvCxnSpPr>
            <a:cxnSpLocks noChangeShapeType="1"/>
            <a:stCxn id="76" idx="2"/>
            <a:endCxn id="78" idx="0"/>
          </p:cNvCxnSpPr>
          <p:nvPr/>
        </p:nvCxnSpPr>
        <p:spPr bwMode="auto">
          <a:xfrm rot="5400000">
            <a:off x="3055938" y="3067050"/>
            <a:ext cx="211138" cy="2820987"/>
          </a:xfrm>
          <a:prstGeom prst="bentConnector3">
            <a:avLst>
              <a:gd name="adj1" fmla="val 4962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36"/>
          <p:cNvCxnSpPr>
            <a:cxnSpLocks noChangeShapeType="1"/>
            <a:stCxn id="76" idx="2"/>
            <a:endCxn id="81" idx="0"/>
          </p:cNvCxnSpPr>
          <p:nvPr/>
        </p:nvCxnSpPr>
        <p:spPr bwMode="auto">
          <a:xfrm rot="16200000" flipH="1">
            <a:off x="5876925" y="3067050"/>
            <a:ext cx="211138" cy="2820988"/>
          </a:xfrm>
          <a:prstGeom prst="bentConnector3">
            <a:avLst>
              <a:gd name="adj1" fmla="val 4962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Connecteur droit avec flèche 83"/>
          <p:cNvCxnSpPr>
            <a:cxnSpLocks noChangeShapeType="1"/>
            <a:stCxn id="76" idx="2"/>
            <a:endCxn id="79" idx="0"/>
          </p:cNvCxnSpPr>
          <p:nvPr/>
        </p:nvCxnSpPr>
        <p:spPr bwMode="auto">
          <a:xfrm flipH="1">
            <a:off x="4498975" y="4371975"/>
            <a:ext cx="73025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AutoShape 40"/>
          <p:cNvSpPr>
            <a:spLocks noChangeArrowheads="1"/>
          </p:cNvSpPr>
          <p:nvPr/>
        </p:nvSpPr>
        <p:spPr bwMode="auto">
          <a:xfrm>
            <a:off x="671513" y="5191125"/>
            <a:ext cx="2160587" cy="725488"/>
          </a:xfrm>
          <a:prstGeom prst="roundRect">
            <a:avLst>
              <a:gd name="adj" fmla="val 16667"/>
            </a:avLst>
          </a:prstGeom>
          <a:solidFill>
            <a:srgbClr val="A2C1FE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HER2 </a:t>
            </a:r>
            <a:r>
              <a:rPr lang="bg-BG" sz="18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негативен с коментар </a:t>
            </a:r>
            <a:r>
              <a:rPr lang="en-US" sz="18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*</a:t>
            </a:r>
            <a:endParaRPr lang="en-US" sz="180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6" name="AutoShape 40"/>
          <p:cNvSpPr>
            <a:spLocks noChangeArrowheads="1"/>
          </p:cNvSpPr>
          <p:nvPr/>
        </p:nvSpPr>
        <p:spPr bwMode="auto">
          <a:xfrm>
            <a:off x="2908300" y="5194300"/>
            <a:ext cx="3327400" cy="715963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800">
                <a:solidFill>
                  <a:srgbClr val="000000"/>
                </a:solidFill>
                <a:latin typeface="Times New Roman" charset="0"/>
                <a:cs typeface="Arial" charset="0"/>
              </a:rPr>
              <a:t>Интерпретация от втори патолог</a:t>
            </a:r>
            <a:endParaRPr lang="en-US" sz="18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87" name="AutoShape 40"/>
          <p:cNvSpPr>
            <a:spLocks noChangeArrowheads="1"/>
          </p:cNvSpPr>
          <p:nvPr/>
        </p:nvSpPr>
        <p:spPr bwMode="auto">
          <a:xfrm>
            <a:off x="6313488" y="5216525"/>
            <a:ext cx="2159000" cy="69215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defTabSz="914400" eaLnBrk="0" hangingPunct="0">
              <a:spcBef>
                <a:spcPct val="50000"/>
              </a:spcBef>
              <a:buClrTx/>
              <a:buSzTx/>
            </a:pPr>
            <a:r>
              <a:rPr lang="en-US" sz="2000" b="1">
                <a:latin typeface="Times New Roman" charset="0"/>
                <a:cs typeface="Times New Roman" charset="0"/>
              </a:rPr>
              <a:t>HER2</a:t>
            </a:r>
            <a:r>
              <a:rPr lang="bg-BG" sz="2000" b="1">
                <a:latin typeface="Times New Roman" charset="0"/>
                <a:cs typeface="Times New Roman" charset="0"/>
              </a:rPr>
              <a:t> позитивен </a:t>
            </a:r>
            <a:endParaRPr lang="en-US" sz="2000" b="1">
              <a:latin typeface="Times New Roman" charset="0"/>
              <a:cs typeface="Times New Roman" charset="0"/>
            </a:endParaRPr>
          </a:p>
        </p:txBody>
      </p:sp>
      <p:cxnSp>
        <p:nvCxnSpPr>
          <p:cNvPr id="88" name="Connecteur droit avec flèche 87"/>
          <p:cNvCxnSpPr>
            <a:cxnSpLocks noChangeShapeType="1"/>
            <a:endCxn id="85" idx="0"/>
          </p:cNvCxnSpPr>
          <p:nvPr/>
        </p:nvCxnSpPr>
        <p:spPr bwMode="auto">
          <a:xfrm>
            <a:off x="1752600" y="5040313"/>
            <a:ext cx="0" cy="1381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Connecteur droit avec flèche 88"/>
          <p:cNvCxnSpPr>
            <a:cxnSpLocks noChangeShapeType="1"/>
            <a:endCxn id="87" idx="0"/>
          </p:cNvCxnSpPr>
          <p:nvPr/>
        </p:nvCxnSpPr>
        <p:spPr bwMode="auto">
          <a:xfrm>
            <a:off x="9848850" y="5045075"/>
            <a:ext cx="7938" cy="171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Connecteur droit avec flèche 89"/>
          <p:cNvCxnSpPr>
            <a:cxnSpLocks noChangeShapeType="1"/>
            <a:endCxn id="86" idx="0"/>
          </p:cNvCxnSpPr>
          <p:nvPr/>
        </p:nvCxnSpPr>
        <p:spPr bwMode="auto">
          <a:xfrm>
            <a:off x="4570413" y="5027613"/>
            <a:ext cx="1587" cy="1666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AutoShape 40"/>
          <p:cNvSpPr>
            <a:spLocks noChangeArrowheads="1"/>
          </p:cNvSpPr>
          <p:nvPr/>
        </p:nvSpPr>
        <p:spPr bwMode="auto">
          <a:xfrm>
            <a:off x="2771775" y="6034088"/>
            <a:ext cx="1223963" cy="725487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800" b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Същият </a:t>
            </a:r>
            <a:r>
              <a:rPr lang="en-US" sz="1800" b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ISH</a:t>
            </a:r>
            <a:endParaRPr lang="en-US" sz="18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2" name="AutoShape 40"/>
          <p:cNvSpPr>
            <a:spLocks noChangeArrowheads="1"/>
          </p:cNvSpPr>
          <p:nvPr/>
        </p:nvSpPr>
        <p:spPr bwMode="auto">
          <a:xfrm>
            <a:off x="4572000" y="6021388"/>
            <a:ext cx="1492250" cy="725487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800" b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Друг </a:t>
            </a:r>
            <a:r>
              <a:rPr lang="en-US" sz="1800" b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ISH</a:t>
            </a:r>
            <a:r>
              <a:rPr lang="bg-BG" sz="1800" b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резултат</a:t>
            </a:r>
            <a:endParaRPr lang="en-US" sz="18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cxnSp>
        <p:nvCxnSpPr>
          <p:cNvPr id="93" name="AutoShape 36"/>
          <p:cNvCxnSpPr>
            <a:cxnSpLocks noChangeShapeType="1"/>
            <a:endCxn id="91" idx="3"/>
          </p:cNvCxnSpPr>
          <p:nvPr/>
        </p:nvCxnSpPr>
        <p:spPr bwMode="auto">
          <a:xfrm rot="5400000">
            <a:off x="3893344" y="6041232"/>
            <a:ext cx="458787" cy="2540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AutoShape 36"/>
          <p:cNvCxnSpPr>
            <a:cxnSpLocks noChangeShapeType="1"/>
            <a:stCxn id="91" idx="1"/>
            <a:endCxn id="85" idx="2"/>
          </p:cNvCxnSpPr>
          <p:nvPr/>
        </p:nvCxnSpPr>
        <p:spPr bwMode="auto">
          <a:xfrm rot="10800000">
            <a:off x="1752600" y="5929313"/>
            <a:ext cx="1006475" cy="468312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36"/>
          <p:cNvCxnSpPr>
            <a:cxnSpLocks noChangeShapeType="1"/>
          </p:cNvCxnSpPr>
          <p:nvPr/>
        </p:nvCxnSpPr>
        <p:spPr bwMode="auto">
          <a:xfrm rot="16200000" flipH="1">
            <a:off x="4229894" y="6036469"/>
            <a:ext cx="460375" cy="265113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AutoShape 40"/>
          <p:cNvSpPr>
            <a:spLocks noChangeArrowheads="1"/>
          </p:cNvSpPr>
          <p:nvPr/>
        </p:nvSpPr>
        <p:spPr bwMode="auto">
          <a:xfrm>
            <a:off x="6156325" y="6188075"/>
            <a:ext cx="2881313" cy="4222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800">
                <a:latin typeface="Times New Roman" charset="0"/>
                <a:cs typeface="Times New Roman" charset="0"/>
              </a:rPr>
              <a:t>Вътрешни процедури </a:t>
            </a:r>
            <a:endParaRPr lang="en-US" sz="1800">
              <a:latin typeface="Times New Roman" charset="0"/>
              <a:cs typeface="Times New Roman" charset="0"/>
            </a:endParaRPr>
          </a:p>
        </p:txBody>
      </p:sp>
      <p:cxnSp>
        <p:nvCxnSpPr>
          <p:cNvPr id="124" name="Connecteur droit avec flèche 123"/>
          <p:cNvCxnSpPr>
            <a:cxnSpLocks noChangeShapeType="1"/>
            <a:stCxn id="92" idx="3"/>
            <a:endCxn id="107" idx="1"/>
          </p:cNvCxnSpPr>
          <p:nvPr/>
        </p:nvCxnSpPr>
        <p:spPr bwMode="auto">
          <a:xfrm>
            <a:off x="6076950" y="6384925"/>
            <a:ext cx="66675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0" name="Rectangle 129"/>
          <p:cNvSpPr>
            <a:spLocks noChangeArrowheads="1"/>
          </p:cNvSpPr>
          <p:nvPr/>
        </p:nvSpPr>
        <p:spPr bwMode="auto">
          <a:xfrm>
            <a:off x="0" y="26988"/>
            <a:ext cx="9036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400" b="1" i="1">
                <a:solidFill>
                  <a:schemeClr val="tx1"/>
                </a:solidFill>
                <a:latin typeface="Times New Roman" charset="0"/>
              </a:rPr>
              <a:t>       </a:t>
            </a:r>
            <a:r>
              <a:rPr lang="en-US" sz="1400" b="1" i="1">
                <a:solidFill>
                  <a:schemeClr val="tx1"/>
                </a:solidFill>
                <a:latin typeface="Times New Roman" charset="0"/>
              </a:rPr>
              <a:t>J Clin Oncol 36. © 2018 by American Society of Clinical Oncology and College of American Pathologists</a:t>
            </a:r>
          </a:p>
        </p:txBody>
      </p:sp>
      <p:pic>
        <p:nvPicPr>
          <p:cNvPr id="36891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96975"/>
            <a:ext cx="2352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1" grpId="0" animBg="1"/>
      <p:bldP spid="85" grpId="0" animBg="1"/>
      <p:bldP spid="86" grpId="0" animBg="1"/>
      <p:bldP spid="87" grpId="0" animBg="1"/>
      <p:bldP spid="91" grpId="0" animBg="1"/>
      <p:bldP spid="92" grpId="0" animBg="1"/>
      <p:bldP spid="1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603625"/>
            <a:ext cx="2116137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9"/>
          <p:cNvSpPr>
            <a:spLocks noChangeArrowheads="1"/>
          </p:cNvSpPr>
          <p:nvPr/>
        </p:nvSpPr>
        <p:spPr bwMode="auto">
          <a:xfrm>
            <a:off x="2195513" y="492125"/>
            <a:ext cx="6048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36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      </a:t>
            </a:r>
            <a:r>
              <a:rPr lang="en-US" sz="36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ASCO/CAP</a:t>
            </a:r>
            <a:r>
              <a:rPr lang="bg-BG" sz="36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Times New Roman" charset="0"/>
                <a:cs typeface="Times New Roman" charset="0"/>
                <a:sym typeface="Wingdings" charset="0"/>
              </a:rPr>
              <a:t>2018</a:t>
            </a:r>
            <a:r>
              <a:rPr lang="bg-BG" sz="3600" b="1">
                <a:solidFill>
                  <a:srgbClr val="C00000"/>
                </a:solidFill>
                <a:latin typeface="Times New Roman" charset="0"/>
                <a:cs typeface="Times New Roman" charset="0"/>
                <a:sym typeface="Wingdings" charset="0"/>
              </a:rPr>
              <a:t> промени - обобщение </a:t>
            </a:r>
            <a:endParaRPr lang="en-US" sz="2800" b="1" baseline="30000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7813" y="1944688"/>
            <a:ext cx="7148512" cy="708025"/>
          </a:xfrm>
          <a:prstGeom prst="rect">
            <a:avLst/>
          </a:prstGeom>
          <a:solidFill>
            <a:srgbClr val="0099FF">
              <a:alpha val="30196"/>
            </a:srgbClr>
          </a:solidFill>
        </p:spPr>
        <p:txBody>
          <a:bodyPr>
            <a:spAutoFit/>
          </a:bodyPr>
          <a:lstStyle/>
          <a:p>
            <a:pPr algn="l" defTabSz="914400">
              <a:buClrTx/>
              <a:buSzTx/>
              <a:buFontTx/>
              <a:buNone/>
            </a:pPr>
            <a:r>
              <a:rPr lang="bg-BG" sz="4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Фокусирани промени </a:t>
            </a:r>
            <a:r>
              <a:rPr lang="en-US" sz="4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2018 </a:t>
            </a:r>
            <a:endParaRPr lang="fr-FR" sz="4000" b="1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8916" name="Rectangle 22"/>
          <p:cNvSpPr>
            <a:spLocks noChangeArrowheads="1"/>
          </p:cNvSpPr>
          <p:nvPr/>
        </p:nvSpPr>
        <p:spPr bwMode="auto">
          <a:xfrm>
            <a:off x="1525588" y="2706688"/>
            <a:ext cx="3244850" cy="3786187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Модификация на дефиницията на </a:t>
            </a:r>
            <a:r>
              <a:rPr lang="en-US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HER2 </a:t>
            </a:r>
            <a:r>
              <a:rPr lang="bg-BG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ИХХ </a:t>
            </a:r>
            <a:r>
              <a:rPr lang="en-US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2+ </a:t>
            </a:r>
            <a:endParaRPr lang="bg-BG" sz="2000" b="1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Когато ДИБ показва 0 и 1+ резектатите не се ретестват</a:t>
            </a:r>
            <a:endParaRPr lang="en-US" sz="2000" b="1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Модифицирани са редките </a:t>
            </a:r>
            <a:r>
              <a:rPr lang="en-US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ISH HER2 </a:t>
            </a:r>
            <a:r>
              <a:rPr lang="bg-BG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групи </a:t>
            </a:r>
            <a:endParaRPr lang="en-US" sz="2000" b="1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38917" name="Groupe 15"/>
          <p:cNvGrpSpPr>
            <a:grpSpLocks/>
          </p:cNvGrpSpPr>
          <p:nvPr/>
        </p:nvGrpSpPr>
        <p:grpSpPr bwMode="auto">
          <a:xfrm>
            <a:off x="160338" y="1631950"/>
            <a:ext cx="1047750" cy="1395413"/>
            <a:chOff x="4333941" y="4137291"/>
            <a:chExt cx="1395046" cy="1395046"/>
          </a:xfrm>
        </p:grpSpPr>
        <p:sp>
          <p:nvSpPr>
            <p:cNvPr id="17" name="Ellipse 16"/>
            <p:cNvSpPr>
              <a:spLocks noChangeArrowheads="1"/>
            </p:cNvSpPr>
            <p:nvPr/>
          </p:nvSpPr>
          <p:spPr bwMode="auto">
            <a:xfrm>
              <a:off x="4333941" y="4137291"/>
              <a:ext cx="1395046" cy="139504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82DA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kern="0">
                <a:solidFill>
                  <a:srgbClr val="000000"/>
                </a:solidFill>
                <a:latin typeface="Imago" pitchFamily="2" charset="0"/>
                <a:ea typeface="+mn-ea"/>
              </a:endParaRPr>
            </a:p>
          </p:txBody>
        </p:sp>
        <p:pic>
          <p:nvPicPr>
            <p:cNvPr id="38921" name="Picture 1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072" y="4245249"/>
              <a:ext cx="743656" cy="117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8" name="Rectangle 11"/>
          <p:cNvSpPr>
            <a:spLocks noChangeArrowheads="1"/>
          </p:cNvSpPr>
          <p:nvPr/>
        </p:nvSpPr>
        <p:spPr bwMode="auto">
          <a:xfrm>
            <a:off x="4864100" y="2706688"/>
            <a:ext cx="3832225" cy="3786187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Диагнозата на </a:t>
            </a:r>
            <a:r>
              <a:rPr lang="en-US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HER2</a:t>
            </a:r>
            <a:r>
              <a:rPr lang="bg-BG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 се постига от комбинация на ИХХ и </a:t>
            </a:r>
            <a:r>
              <a:rPr lang="en-US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ISH</a:t>
            </a:r>
            <a:endParaRPr lang="bg-BG" sz="2000" b="1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Не се препоръчва използване на  алтернативни проби за </a:t>
            </a:r>
            <a:r>
              <a:rPr lang="en-US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CEP 17 </a:t>
            </a:r>
            <a:endParaRPr lang="bg-BG" sz="2000" b="1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marL="285750" indent="-285750" algn="l" defTabSz="914400" eaLnBrk="0" hangingPunct="0">
              <a:spcBef>
                <a:spcPct val="50000"/>
              </a:spcBef>
              <a:buClrTx/>
              <a:buSzTx/>
              <a:buFont typeface="Arial" charset="0"/>
              <a:buChar char="•"/>
            </a:pPr>
            <a:r>
              <a:rPr lang="bg-BG" sz="2000" b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Второто мнение е препоръчително</a:t>
            </a:r>
            <a:endParaRPr lang="en-US" sz="2000" b="1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3891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876925"/>
            <a:ext cx="2352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74638"/>
            <a:ext cx="7281863" cy="1141412"/>
          </a:xfrm>
        </p:spPr>
        <p:txBody>
          <a:bodyPr/>
          <a:lstStyle/>
          <a:p>
            <a:r>
              <a:rPr lang="bg-BG" sz="2800">
                <a:latin typeface="Times New Roman" charset="0"/>
              </a:rPr>
              <a:t>Без повече двусмислени и неуточнени резултати-</a:t>
            </a:r>
            <a:r>
              <a:rPr lang="en-US" sz="2800">
                <a:latin typeface="Times New Roman" charset="0"/>
              </a:rPr>
              <a:t>CAP 2018!!</a:t>
            </a:r>
            <a:r>
              <a:rPr lang="bg-BG" sz="4000">
                <a:latin typeface="Arial" charset="0"/>
              </a:rPr>
              <a:t> </a:t>
            </a:r>
          </a:p>
        </p:txBody>
      </p:sp>
      <p:pic>
        <p:nvPicPr>
          <p:cNvPr id="39939" name="Picture 5" descr="Резултат с изображение за отваряне на шампанс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719931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charset="0"/>
              </a:rPr>
              <a:t>ASCO/CAP 2018</a:t>
            </a:r>
            <a:r>
              <a:rPr lang="en-US">
                <a:latin typeface="Arial" charset="0"/>
              </a:rPr>
              <a:t> </a:t>
            </a:r>
            <a:endParaRPr lang="bg-BG">
              <a:latin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997200"/>
            <a:ext cx="7345363" cy="3744913"/>
          </a:xfrm>
        </p:spPr>
        <p:txBody>
          <a:bodyPr/>
          <a:lstStyle/>
          <a:p>
            <a:r>
              <a:rPr lang="bg-BG" sz="2800">
                <a:latin typeface="Times New Roman" charset="0"/>
              </a:rPr>
              <a:t>Повече ИХХ</a:t>
            </a:r>
          </a:p>
          <a:p>
            <a:r>
              <a:rPr lang="bg-BG" sz="2800">
                <a:latin typeface="Times New Roman" charset="0"/>
              </a:rPr>
              <a:t>Надеждна ИХХ която решава </a:t>
            </a:r>
            <a:r>
              <a:rPr lang="en-US" sz="2800">
                <a:latin typeface="Times New Roman" charset="0"/>
              </a:rPr>
              <a:t>HER 2 </a:t>
            </a:r>
            <a:r>
              <a:rPr lang="bg-BG" sz="2800">
                <a:latin typeface="Times New Roman" charset="0"/>
              </a:rPr>
              <a:t>статуса</a:t>
            </a:r>
          </a:p>
          <a:p>
            <a:r>
              <a:rPr lang="bg-BG" sz="2800">
                <a:latin typeface="Times New Roman" charset="0"/>
              </a:rPr>
              <a:t>Внимание в преданалитичната и аналитичната фази</a:t>
            </a:r>
          </a:p>
          <a:p>
            <a:r>
              <a:rPr lang="bg-BG" sz="2800">
                <a:latin typeface="Times New Roman" charset="0"/>
              </a:rPr>
              <a:t>Повече интерпретация на резултати</a:t>
            </a:r>
          </a:p>
          <a:p>
            <a:r>
              <a:rPr lang="bg-BG" sz="2800">
                <a:latin typeface="Times New Roman" charset="0"/>
              </a:rPr>
              <a:t>Коментари и комуникация в заключението </a:t>
            </a:r>
          </a:p>
        </p:txBody>
      </p:sp>
      <p:pic>
        <p:nvPicPr>
          <p:cNvPr id="40964" name="Picture 5" descr="Ð ÐµÐ·ÑÐ»ÑÐ°Ñ Ñ Ð¸Ð·Ð¾Ð±ÑÐ°Ð¶ÐµÐ½Ð¸Ðµ Ð·Ð° pathology laboratory  over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35210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281863" cy="795337"/>
          </a:xfrm>
        </p:spPr>
        <p:txBody>
          <a:bodyPr/>
          <a:lstStyle/>
          <a:p>
            <a:r>
              <a:rPr lang="bg-BG" sz="3200">
                <a:solidFill>
                  <a:schemeClr val="tx1"/>
                </a:solidFill>
                <a:latin typeface="Times New Roman" charset="0"/>
              </a:rPr>
              <a:t>Подобряване на </a:t>
            </a:r>
            <a:r>
              <a:rPr lang="en-US" sz="3200">
                <a:solidFill>
                  <a:schemeClr val="tx1"/>
                </a:solidFill>
                <a:latin typeface="Times New Roman" charset="0"/>
              </a:rPr>
              <a:t>HER 2 </a:t>
            </a:r>
            <a:r>
              <a:rPr lang="bg-BG" sz="3200">
                <a:solidFill>
                  <a:schemeClr val="tx1"/>
                </a:solidFill>
                <a:latin typeface="Times New Roman" charset="0"/>
              </a:rPr>
              <a:t>диагностиката</a:t>
            </a:r>
            <a:r>
              <a:rPr lang="bg-BG" sz="3200">
                <a:solidFill>
                  <a:schemeClr val="tx1"/>
                </a:solidFill>
                <a:latin typeface="Arial" charset="0"/>
              </a:rPr>
              <a:t> </a:t>
            </a:r>
            <a:r>
              <a:rPr lang="bg-BG" sz="4000">
                <a:solidFill>
                  <a:schemeClr val="tx1"/>
                </a:solidFill>
                <a:latin typeface="Arial" charset="0"/>
              </a:rPr>
              <a:t/>
            </a:r>
            <a:br>
              <a:rPr lang="bg-BG" sz="4000">
                <a:solidFill>
                  <a:schemeClr val="tx1"/>
                </a:solidFill>
                <a:latin typeface="Arial" charset="0"/>
              </a:rPr>
            </a:br>
            <a:endParaRPr lang="bg-BG" sz="4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600200"/>
            <a:ext cx="7561263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sz="2800">
                <a:latin typeface="Times New Roman" charset="0"/>
              </a:rPr>
              <a:t>Преданалитичната фаза-време за исхемия</a:t>
            </a:r>
            <a:r>
              <a:rPr lang="en-US" sz="2800">
                <a:latin typeface="Times New Roman" charset="0"/>
              </a:rPr>
              <a:t>,</a:t>
            </a:r>
            <a:r>
              <a:rPr lang="bg-BG" sz="2800">
                <a:latin typeface="Times New Roman" charset="0"/>
              </a:rPr>
              <a:t> начин на обработка</a:t>
            </a:r>
          </a:p>
          <a:p>
            <a:pPr>
              <a:lnSpc>
                <a:spcPct val="90000"/>
              </a:lnSpc>
            </a:pPr>
            <a:r>
              <a:rPr lang="bg-BG" sz="2800">
                <a:latin typeface="Times New Roman" charset="0"/>
              </a:rPr>
              <a:t>Аналитичната фаза (стандартизация)</a:t>
            </a:r>
          </a:p>
          <a:p>
            <a:pPr>
              <a:lnSpc>
                <a:spcPct val="90000"/>
              </a:lnSpc>
            </a:pPr>
            <a:r>
              <a:rPr lang="bg-BG" sz="2800">
                <a:latin typeface="Times New Roman" charset="0"/>
              </a:rPr>
              <a:t>Едновременна интерпретация на ИХХ </a:t>
            </a:r>
          </a:p>
          <a:p>
            <a:pPr>
              <a:lnSpc>
                <a:spcPct val="90000"/>
              </a:lnSpc>
            </a:pPr>
            <a:r>
              <a:rPr lang="bg-BG" sz="2800">
                <a:latin typeface="Times New Roman" charset="0"/>
              </a:rPr>
              <a:t> и </a:t>
            </a:r>
            <a:r>
              <a:rPr lang="en-US" sz="2800">
                <a:latin typeface="Times New Roman" charset="0"/>
              </a:rPr>
              <a:t>ISH-</a:t>
            </a:r>
            <a:r>
              <a:rPr lang="bg-BG" sz="2800">
                <a:latin typeface="Times New Roman" charset="0"/>
              </a:rPr>
              <a:t>ключ към по-точна диагностика</a:t>
            </a:r>
          </a:p>
          <a:p>
            <a:pPr>
              <a:lnSpc>
                <a:spcPct val="90000"/>
              </a:lnSpc>
            </a:pPr>
            <a:r>
              <a:rPr lang="bg-BG">
                <a:latin typeface="Times New Roman" charset="0"/>
              </a:rPr>
              <a:t>  </a:t>
            </a:r>
            <a:r>
              <a:rPr lang="en-US">
                <a:latin typeface="Times New Roman" charset="0"/>
              </a:rPr>
              <a:t> </a:t>
            </a:r>
            <a:r>
              <a:rPr lang="en-US" sz="2400">
                <a:solidFill>
                  <a:srgbClr val="0070C0"/>
                </a:solidFill>
                <a:latin typeface="Times New Roman" charset="0"/>
              </a:rPr>
              <a:t>APT </a:t>
            </a:r>
            <a:r>
              <a:rPr lang="bg-BG" sz="2400">
                <a:solidFill>
                  <a:srgbClr val="0070C0"/>
                </a:solidFill>
                <a:latin typeface="Times New Roman" charset="0"/>
              </a:rPr>
              <a:t>проучване </a:t>
            </a:r>
            <a:r>
              <a:rPr lang="en-US" sz="2400">
                <a:solidFill>
                  <a:srgbClr val="0070C0"/>
                </a:solidFill>
                <a:latin typeface="Times New Roman" charset="0"/>
              </a:rPr>
              <a:t>(</a:t>
            </a:r>
            <a:r>
              <a:rPr lang="en-US" sz="1800">
                <a:solidFill>
                  <a:srgbClr val="0070C0"/>
                </a:solidFill>
                <a:latin typeface="Times New Roman" charset="0"/>
              </a:rPr>
              <a:t>Tolaney SM et al New Eng J Med 2015; 372 (2):134-141  </a:t>
            </a:r>
            <a:r>
              <a:rPr lang="bg-BG" sz="2400">
                <a:solidFill>
                  <a:srgbClr val="0070C0"/>
                </a:solidFill>
                <a:latin typeface="Times New Roman" charset="0"/>
              </a:rPr>
              <a:t>за терапия на ранен </a:t>
            </a:r>
            <a:r>
              <a:rPr lang="en-US" sz="2400">
                <a:solidFill>
                  <a:srgbClr val="0070C0"/>
                </a:solidFill>
                <a:latin typeface="Times New Roman" charset="0"/>
              </a:rPr>
              <a:t>HER 2 </a:t>
            </a:r>
            <a:r>
              <a:rPr lang="bg-BG" sz="2400">
                <a:solidFill>
                  <a:srgbClr val="0070C0"/>
                </a:solidFill>
                <a:latin typeface="Times New Roman" charset="0"/>
              </a:rPr>
              <a:t>позитивен КГ с де-ескалация на ХТ</a:t>
            </a:r>
            <a:r>
              <a:rPr lang="en-US" sz="2400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bg-BG" sz="2400">
                <a:solidFill>
                  <a:srgbClr val="0070C0"/>
                </a:solidFill>
                <a:latin typeface="Times New Roman" charset="0"/>
              </a:rPr>
              <a:t>(</a:t>
            </a:r>
            <a:r>
              <a:rPr lang="en-US" sz="2400">
                <a:solidFill>
                  <a:srgbClr val="0070C0"/>
                </a:solidFill>
                <a:latin typeface="Times New Roman" charset="0"/>
              </a:rPr>
              <a:t>paclitaxel 12 </a:t>
            </a:r>
            <a:r>
              <a:rPr lang="bg-BG" sz="2400">
                <a:solidFill>
                  <a:srgbClr val="0070C0"/>
                </a:solidFill>
                <a:latin typeface="Times New Roman" charset="0"/>
              </a:rPr>
              <a:t>сед.) налага точна диагностика </a:t>
            </a:r>
          </a:p>
          <a:p>
            <a:pPr>
              <a:lnSpc>
                <a:spcPct val="90000"/>
              </a:lnSpc>
            </a:pPr>
            <a:endParaRPr lang="bg-BG">
              <a:latin typeface="Arial" charset="0"/>
            </a:endParaRP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300663"/>
            <a:ext cx="464026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7885112" cy="1141412"/>
          </a:xfrm>
        </p:spPr>
        <p:txBody>
          <a:bodyPr/>
          <a:lstStyle/>
          <a:p>
            <a:r>
              <a:rPr lang="bg-BG">
                <a:latin typeface="Times New Roman" charset="0"/>
              </a:rPr>
              <a:t>  </a:t>
            </a:r>
            <a:r>
              <a:rPr lang="bg-BG" sz="3600">
                <a:latin typeface="Times New Roman" charset="0"/>
              </a:rPr>
              <a:t>Методи за </a:t>
            </a:r>
            <a:r>
              <a:rPr lang="en-US" sz="3600">
                <a:latin typeface="Times New Roman" charset="0"/>
              </a:rPr>
              <a:t>HER 2 </a:t>
            </a:r>
            <a:r>
              <a:rPr lang="bg-BG" sz="3600">
                <a:latin typeface="Times New Roman" charset="0"/>
              </a:rPr>
              <a:t>диагностика</a:t>
            </a:r>
            <a:r>
              <a:rPr lang="en-US" sz="3600">
                <a:latin typeface="Times New Roman" charset="0"/>
              </a:rPr>
              <a:t/>
            </a:r>
            <a:br>
              <a:rPr lang="en-US" sz="3600">
                <a:latin typeface="Times New Roman" charset="0"/>
              </a:rPr>
            </a:br>
            <a:r>
              <a:rPr lang="en-US" sz="3600">
                <a:latin typeface="Times New Roman" charset="0"/>
              </a:rPr>
              <a:t>2018 </a:t>
            </a:r>
            <a:endParaRPr lang="bg-BG" sz="3600">
              <a:latin typeface="Times New Roman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916113"/>
            <a:ext cx="7200900" cy="4524375"/>
          </a:xfrm>
        </p:spPr>
        <p:txBody>
          <a:bodyPr/>
          <a:lstStyle/>
          <a:p>
            <a:r>
              <a:rPr lang="bg-BG" sz="2800">
                <a:latin typeface="Times New Roman" charset="0"/>
              </a:rPr>
              <a:t>ИХХ-скриниращ тест, ако е валидиран</a:t>
            </a:r>
          </a:p>
          <a:p>
            <a:r>
              <a:rPr lang="en-US" sz="2800">
                <a:latin typeface="Times New Roman" charset="0"/>
              </a:rPr>
              <a:t>A</a:t>
            </a:r>
            <a:r>
              <a:rPr lang="bg-BG" sz="2800">
                <a:latin typeface="Times New Roman" charset="0"/>
              </a:rPr>
              <a:t>ко </a:t>
            </a:r>
            <a:r>
              <a:rPr lang="en-US" sz="2800">
                <a:latin typeface="Times New Roman" charset="0"/>
              </a:rPr>
              <a:t>ISH </a:t>
            </a:r>
            <a:r>
              <a:rPr lang="bg-BG" sz="2800">
                <a:latin typeface="Times New Roman" charset="0"/>
              </a:rPr>
              <a:t>е първи тест, ИХХ е помощен и решаващ за двусмислените резултати </a:t>
            </a:r>
          </a:p>
          <a:p>
            <a:r>
              <a:rPr lang="bg-BG" sz="2800">
                <a:latin typeface="Times New Roman" charset="0"/>
              </a:rPr>
              <a:t>Двойно тестване с двата метода-за групи 1 и 5 не е необходимо </a:t>
            </a:r>
          </a:p>
          <a:p>
            <a:endParaRPr lang="bg-BG">
              <a:latin typeface="Times New Roman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97425"/>
            <a:ext cx="58324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535113"/>
            <a:ext cx="6534150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10800000" flipV="1">
            <a:off x="1724025" y="265113"/>
            <a:ext cx="74199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  <a:buClrTx/>
              <a:buSzTx/>
            </a:pPr>
            <a:r>
              <a:rPr lang="bg-BG" sz="2800" b="1">
                <a:solidFill>
                  <a:srgbClr val="000000"/>
                </a:solidFill>
                <a:latin typeface="Times New Roman" charset="0"/>
              </a:rPr>
              <a:t>За отчитане на </a:t>
            </a:r>
            <a:r>
              <a:rPr lang="en-US" sz="2800" b="1">
                <a:solidFill>
                  <a:srgbClr val="000000"/>
                </a:solidFill>
                <a:latin typeface="Times New Roman" charset="0"/>
              </a:rPr>
              <a:t>HER 2 </a:t>
            </a:r>
            <a:r>
              <a:rPr lang="bg-BG" sz="2800" b="1">
                <a:solidFill>
                  <a:srgbClr val="000000"/>
                </a:solidFill>
                <a:latin typeface="Times New Roman" charset="0"/>
              </a:rPr>
              <a:t> са решаващи познанията за мамарната патология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476375" y="692150"/>
            <a:ext cx="7667625" cy="5776913"/>
          </a:xfrm>
        </p:spPr>
        <p:txBody>
          <a:bodyPr/>
          <a:lstStyle/>
          <a:p>
            <a:pPr defTabSz="914400"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bg-BG" sz="2800">
                <a:latin typeface="Times New Roman" charset="0"/>
              </a:rPr>
              <a:t>Определяне на точната хистологична характеристика на тумора и инвазивната част и корелация с </a:t>
            </a:r>
            <a:r>
              <a:rPr lang="en-US" sz="2800">
                <a:latin typeface="Times New Roman" charset="0"/>
              </a:rPr>
              <a:t>H</a:t>
            </a:r>
            <a:r>
              <a:rPr lang="bg-BG" sz="2800">
                <a:latin typeface="Times New Roman" charset="0"/>
              </a:rPr>
              <a:t>Е</a:t>
            </a:r>
            <a:r>
              <a:rPr lang="en-US" sz="2800">
                <a:latin typeface="Times New Roman" charset="0"/>
              </a:rPr>
              <a:t>R 2 </a:t>
            </a:r>
            <a:r>
              <a:rPr lang="bg-BG" sz="2800">
                <a:latin typeface="Times New Roman" charset="0"/>
              </a:rPr>
              <a:t>статуса</a:t>
            </a:r>
            <a:endParaRPr lang="en-US" sz="2800">
              <a:latin typeface="Times New Roman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US" sz="2800">
              <a:latin typeface="Times New Roman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bg-BG" sz="2800">
                <a:latin typeface="Times New Roman" charset="0"/>
              </a:rPr>
              <a:t>Инвазивната компонента се преценява на </a:t>
            </a:r>
            <a:r>
              <a:rPr lang="en-US" sz="2800">
                <a:latin typeface="Times New Roman" charset="0"/>
              </a:rPr>
              <a:t>H</a:t>
            </a:r>
            <a:r>
              <a:rPr lang="bg-BG" sz="2800">
                <a:latin typeface="Times New Roman" charset="0"/>
              </a:rPr>
              <a:t>&amp;</a:t>
            </a:r>
            <a:r>
              <a:rPr lang="en-US" sz="2800">
                <a:latin typeface="Times New Roman" charset="0"/>
              </a:rPr>
              <a:t>E. </a:t>
            </a:r>
            <a:r>
              <a:rPr lang="bg-BG" sz="2800">
                <a:latin typeface="Times New Roman" charset="0"/>
              </a:rPr>
              <a:t>При трудности в разграничаване на ин ситу от инвазивна част се използват ИХХ маркери</a:t>
            </a:r>
            <a:endParaRPr lang="en-US" sz="2800">
              <a:latin typeface="Times New Roman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SzTx/>
            </a:pPr>
            <a:r>
              <a:rPr lang="en-US" sz="2800">
                <a:latin typeface="Times New Roman" charset="0"/>
              </a:rPr>
              <a:t>                  </a:t>
            </a:r>
            <a:r>
              <a:rPr lang="en-US" sz="2400">
                <a:latin typeface="Times New Roman" charset="0"/>
              </a:rPr>
              <a:t> DCIS</a:t>
            </a:r>
            <a:r>
              <a:rPr lang="en-US" sz="2800">
                <a:latin typeface="Times New Roman" charset="0"/>
              </a:rPr>
              <a:t>                 </a:t>
            </a:r>
            <a:r>
              <a:rPr lang="en-US" sz="2400">
                <a:latin typeface="Times New Roman" charset="0"/>
              </a:rPr>
              <a:t>Invasive Cribriform</a:t>
            </a:r>
            <a:endParaRPr lang="bg-BG" sz="2400">
              <a:latin typeface="Times New Roman" charset="0"/>
            </a:endParaRPr>
          </a:p>
          <a:p>
            <a:pPr defTabSz="914400"/>
            <a:endParaRPr lang="bg-BG">
              <a:latin typeface="Arial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084763"/>
            <a:ext cx="20875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84763"/>
            <a:ext cx="20875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 </a:t>
            </a:r>
            <a:r>
              <a:rPr lang="bg-BG">
                <a:latin typeface="Times New Roman" charset="0"/>
              </a:rPr>
              <a:t>   </a:t>
            </a:r>
            <a:r>
              <a:rPr lang="bg-BG" sz="4000" i="1">
                <a:solidFill>
                  <a:srgbClr val="0070C0"/>
                </a:solidFill>
                <a:latin typeface="Times New Roman" charset="0"/>
              </a:rPr>
              <a:t>Защо се налагат промени..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628775"/>
            <a:ext cx="7416800" cy="5113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>
                <a:latin typeface="Times New Roman" charset="0"/>
              </a:rPr>
              <a:t>Ръководствата са “отворен документ”</a:t>
            </a:r>
            <a:endParaRPr lang="en-US">
              <a:latin typeface="Times New Roman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b="1">
                <a:latin typeface="Times New Roman" charset="0"/>
              </a:rPr>
              <a:t>ASCO/CAP HER 2 - 2007</a:t>
            </a:r>
            <a:r>
              <a:rPr lang="bg-BG" sz="2800" b="1">
                <a:latin typeface="Times New Roman" charset="0"/>
              </a:rPr>
              <a:t>, </a:t>
            </a:r>
            <a:r>
              <a:rPr lang="en-US" sz="2800" b="1">
                <a:latin typeface="Times New Roman" charset="0"/>
              </a:rPr>
              <a:t>2013 </a:t>
            </a:r>
            <a:r>
              <a:rPr lang="bg-BG" sz="2800" b="1">
                <a:latin typeface="Times New Roman" charset="0"/>
              </a:rPr>
              <a:t>и </a:t>
            </a:r>
            <a:r>
              <a:rPr lang="en-US" sz="2800" b="1">
                <a:latin typeface="Times New Roman" charset="0"/>
              </a:rPr>
              <a:t>2018 </a:t>
            </a:r>
            <a:endParaRPr lang="bg-BG" sz="2800" b="1">
              <a:latin typeface="Times New Roman" charset="0"/>
            </a:endParaRPr>
          </a:p>
          <a:p>
            <a:pPr algn="ctr">
              <a:lnSpc>
                <a:spcPct val="90000"/>
              </a:lnSpc>
            </a:pPr>
            <a:endParaRPr lang="en-US" sz="2800" b="1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bg-BG" sz="2400">
                <a:latin typeface="Times New Roman" charset="0"/>
              </a:rPr>
              <a:t>Обновяването е с цел: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bg-BG" sz="2400">
                <a:latin typeface="Times New Roman" charset="0"/>
              </a:rPr>
              <a:t>По-ясни критерии и дефиниции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bg-BG" sz="2400">
                <a:latin typeface="Times New Roman" charset="0"/>
              </a:rPr>
              <a:t>Интеграция на клинични данни и резултати от клинични проучвания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bg-BG" sz="2400">
                <a:latin typeface="Times New Roman" charset="0"/>
              </a:rPr>
              <a:t>Подобряване на възпроизводимостта и точността</a:t>
            </a:r>
            <a:r>
              <a:rPr lang="en-US" sz="2400">
                <a:latin typeface="Times New Roman" charset="0"/>
              </a:rPr>
              <a:t> </a:t>
            </a:r>
            <a:r>
              <a:rPr lang="bg-BG" sz="2400">
                <a:latin typeface="Times New Roman" charset="0"/>
              </a:rPr>
              <a:t>на изследването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bg-BG" sz="2400">
                <a:latin typeface="Times New Roman" charset="0"/>
              </a:rPr>
              <a:t>Създаване на алгоритми с цел адекватно лечение</a:t>
            </a:r>
            <a:endParaRPr lang="en-US" sz="240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bg-BG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bg-BG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bg-BG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bg-BG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bg-BG">
              <a:latin typeface="Times New Roman" charset="0"/>
            </a:endParaRPr>
          </a:p>
        </p:txBody>
      </p:sp>
      <p:sp>
        <p:nvSpPr>
          <p:cNvPr id="18436" name="AutoShape 6" descr="Резултат с изображение за отворен документ"/>
          <p:cNvSpPr>
            <a:spLocks noChangeAspect="1" noChangeArrowheads="1"/>
          </p:cNvSpPr>
          <p:nvPr/>
        </p:nvSpPr>
        <p:spPr bwMode="auto">
          <a:xfrm>
            <a:off x="424338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8437" name="AutoShape 8" descr="Резултат с изображение за отворен документ"/>
          <p:cNvSpPr>
            <a:spLocks noChangeAspect="1" noChangeArrowheads="1"/>
          </p:cNvSpPr>
          <p:nvPr/>
        </p:nvSpPr>
        <p:spPr bwMode="auto">
          <a:xfrm>
            <a:off x="424338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8438" name="AutoShape 10" descr="Резултат с изображение за отворен документ"/>
          <p:cNvSpPr>
            <a:spLocks noChangeAspect="1" noChangeArrowheads="1"/>
          </p:cNvSpPr>
          <p:nvPr/>
        </p:nvSpPr>
        <p:spPr bwMode="auto">
          <a:xfrm>
            <a:off x="424338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14763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403350" y="1268413"/>
            <a:ext cx="7632700" cy="5256212"/>
          </a:xfrm>
        </p:spPr>
        <p:txBody>
          <a:bodyPr/>
          <a:lstStyle/>
          <a:p>
            <a:pPr defTabSz="91440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bg-BG" sz="2800">
                <a:latin typeface="Times New Roman" charset="0"/>
              </a:rPr>
              <a:t>Много е важна комуникацията за уточняване на правилната обработка на материалите- времето до и за фиксация</a:t>
            </a:r>
            <a:r>
              <a:rPr lang="en-US" sz="2800">
                <a:latin typeface="Times New Roman" charset="0"/>
              </a:rPr>
              <a:t>,</a:t>
            </a:r>
            <a:r>
              <a:rPr lang="bg-BG" sz="2800">
                <a:latin typeface="Times New Roman" charset="0"/>
              </a:rPr>
              <a:t> както и за интерпретацията на </a:t>
            </a:r>
            <a:r>
              <a:rPr lang="en-US" sz="2800">
                <a:latin typeface="Times New Roman" charset="0"/>
              </a:rPr>
              <a:t>HER 2 </a:t>
            </a:r>
            <a:r>
              <a:rPr lang="bg-BG" sz="2800">
                <a:latin typeface="Times New Roman" charset="0"/>
              </a:rPr>
              <a:t>статуса!</a:t>
            </a:r>
          </a:p>
          <a:p>
            <a:pPr defTabSz="914400"/>
            <a:endParaRPr lang="bg-BG">
              <a:latin typeface="Arial" charset="0"/>
            </a:endParaRPr>
          </a:p>
        </p:txBody>
      </p:sp>
      <p:pic>
        <p:nvPicPr>
          <p:cNvPr id="46083" name="Picture 5" descr="Ð ÐµÐ·ÑÐ»ÑÐ°Ñ Ñ Ð¸Ð·Ð¾Ð±ÑÐ°Ð¶ÐµÐ½Ð¸Ðµ Ð·Ð°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13100"/>
            <a:ext cx="64817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l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836613"/>
            <a:ext cx="6624638" cy="53165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>
                <a:latin typeface="Times New Roman" charset="0"/>
              </a:rPr>
              <a:t>Как се променя фокусът в </a:t>
            </a:r>
            <a:r>
              <a:rPr lang="en-US" sz="3200">
                <a:latin typeface="Times New Roman" charset="0"/>
              </a:rPr>
              <a:t>HER 2 </a:t>
            </a:r>
            <a:r>
              <a:rPr lang="bg-BG" sz="3200">
                <a:latin typeface="Times New Roman" charset="0"/>
              </a:rPr>
              <a:t>диагностиката</a:t>
            </a:r>
            <a:r>
              <a:rPr lang="en-US" sz="3200">
                <a:latin typeface="Times New Roman" charset="0"/>
              </a:rPr>
              <a:t>?</a:t>
            </a:r>
            <a:r>
              <a:rPr lang="bg-BG" sz="4000">
                <a:latin typeface="Times New Roman" charset="0"/>
              </a:rPr>
              <a:t/>
            </a:r>
            <a:br>
              <a:rPr lang="bg-BG" sz="4000">
                <a:latin typeface="Times New Roman" charset="0"/>
              </a:rPr>
            </a:br>
            <a:endParaRPr lang="bg-BG" sz="4000">
              <a:latin typeface="Times New Roman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989138"/>
            <a:ext cx="7281863" cy="4135437"/>
          </a:xfrm>
        </p:spPr>
        <p:txBody>
          <a:bodyPr/>
          <a:lstStyle/>
          <a:p>
            <a:r>
              <a:rPr lang="bg-BG">
                <a:latin typeface="Times New Roman" charset="0"/>
              </a:rPr>
              <a:t>От фалшиво позитивни-25-30%</a:t>
            </a:r>
          </a:p>
          <a:p>
            <a:r>
              <a:rPr lang="bg-BG">
                <a:latin typeface="Times New Roman" charset="0"/>
              </a:rPr>
              <a:t>През фалшиво негативни </a:t>
            </a:r>
          </a:p>
          <a:p>
            <a:r>
              <a:rPr lang="bg-BG">
                <a:latin typeface="Times New Roman" charset="0"/>
              </a:rPr>
              <a:t>Към “необичайни” резултати от редки групи с приложение на алгоритми</a:t>
            </a:r>
            <a:endParaRPr lang="bg-BG">
              <a:latin typeface="Arial" charset="0"/>
            </a:endParaRPr>
          </a:p>
          <a:p>
            <a:endParaRPr lang="bg-BG">
              <a:latin typeface="Times New Roman" charset="0"/>
            </a:endParaRPr>
          </a:p>
          <a:p>
            <a:endParaRPr lang="bg-BG">
              <a:latin typeface="Arial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358900"/>
            <a:ext cx="2352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Ð ÐµÐ·ÑÐ»ÑÐ°Ñ Ñ Ð¸Ð·Ð¾Ð±ÑÐ°Ð¶ÐµÐ½Ð¸Ðµ Ð·Ð° focus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13250"/>
            <a:ext cx="30956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413250"/>
            <a:ext cx="2808287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107950"/>
            <a:ext cx="9261475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3284538"/>
            <a:ext cx="9261476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55975"/>
            <a:ext cx="7667625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7667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0"/>
          <p:cNvSpPr>
            <a:spLocks noChangeArrowheads="1"/>
          </p:cNvSpPr>
          <p:nvPr/>
        </p:nvSpPr>
        <p:spPr bwMode="auto">
          <a:xfrm>
            <a:off x="1087438" y="1576388"/>
            <a:ext cx="2979737" cy="522287"/>
          </a:xfrm>
          <a:prstGeom prst="roundRect">
            <a:avLst>
              <a:gd name="adj" fmla="val 16667"/>
            </a:avLst>
          </a:prstGeom>
          <a:solidFill>
            <a:srgbClr val="A2C1FE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>
                <a:solidFill>
                  <a:srgbClr val="000000"/>
                </a:solidFill>
                <a:latin typeface="Times New Roman" charset="0"/>
                <a:cs typeface="Arial" charset="0"/>
              </a:rPr>
              <a:t>Материал</a:t>
            </a:r>
            <a:endParaRPr lang="en-US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483" name="AutoShape 40"/>
          <p:cNvSpPr>
            <a:spLocks noChangeArrowheads="1"/>
          </p:cNvSpPr>
          <p:nvPr/>
        </p:nvSpPr>
        <p:spPr bwMode="auto">
          <a:xfrm>
            <a:off x="141288" y="3621088"/>
            <a:ext cx="757237" cy="522287"/>
          </a:xfrm>
          <a:prstGeom prst="roundRect">
            <a:avLst>
              <a:gd name="adj" fmla="val 16667"/>
            </a:avLst>
          </a:prstGeom>
          <a:solidFill>
            <a:srgbClr val="A2C1FE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FFFF"/>
                </a:solidFill>
                <a:latin typeface="Imago" charset="0"/>
                <a:cs typeface="Arial" charset="0"/>
              </a:rPr>
              <a:t>0</a:t>
            </a:r>
            <a:endParaRPr lang="en-US">
              <a:solidFill>
                <a:srgbClr val="000000"/>
              </a:solidFill>
              <a:latin typeface="Imago" charset="0"/>
              <a:cs typeface="Arial" charset="0"/>
            </a:endParaRPr>
          </a:p>
        </p:txBody>
      </p:sp>
      <p:sp>
        <p:nvSpPr>
          <p:cNvPr id="20484" name="AutoShape 40"/>
          <p:cNvSpPr>
            <a:spLocks noChangeArrowheads="1"/>
          </p:cNvSpPr>
          <p:nvPr/>
        </p:nvSpPr>
        <p:spPr bwMode="auto">
          <a:xfrm>
            <a:off x="1306513" y="3621088"/>
            <a:ext cx="755650" cy="522287"/>
          </a:xfrm>
          <a:prstGeom prst="roundRect">
            <a:avLst>
              <a:gd name="adj" fmla="val 16667"/>
            </a:avLst>
          </a:prstGeom>
          <a:solidFill>
            <a:srgbClr val="A2C1FE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FFFF"/>
                </a:solidFill>
                <a:latin typeface="Imago" charset="0"/>
                <a:cs typeface="Arial" charset="0"/>
              </a:rPr>
              <a:t>1+</a:t>
            </a:r>
            <a:endParaRPr lang="en-US">
              <a:solidFill>
                <a:srgbClr val="000000"/>
              </a:solidFill>
              <a:latin typeface="Imago" charset="0"/>
              <a:cs typeface="Arial" charset="0"/>
            </a:endParaRPr>
          </a:p>
        </p:txBody>
      </p:sp>
      <p:sp>
        <p:nvSpPr>
          <p:cNvPr id="20485" name="AutoShape 40"/>
          <p:cNvSpPr>
            <a:spLocks noChangeArrowheads="1"/>
          </p:cNvSpPr>
          <p:nvPr/>
        </p:nvSpPr>
        <p:spPr bwMode="auto">
          <a:xfrm>
            <a:off x="2709863" y="3621088"/>
            <a:ext cx="755650" cy="52228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FFFF"/>
                </a:solidFill>
                <a:latin typeface="Imago" charset="0"/>
                <a:cs typeface="Arial" charset="0"/>
              </a:rPr>
              <a:t>2+</a:t>
            </a:r>
            <a:endParaRPr lang="en-US">
              <a:solidFill>
                <a:srgbClr val="000000"/>
              </a:solidFill>
              <a:latin typeface="Imago" charset="0"/>
              <a:cs typeface="Arial" charset="0"/>
            </a:endParaRPr>
          </a:p>
        </p:txBody>
      </p:sp>
      <p:sp>
        <p:nvSpPr>
          <p:cNvPr id="20486" name="AutoShape 40"/>
          <p:cNvSpPr>
            <a:spLocks noChangeArrowheads="1"/>
          </p:cNvSpPr>
          <p:nvPr/>
        </p:nvSpPr>
        <p:spPr bwMode="auto">
          <a:xfrm>
            <a:off x="2709863" y="4713288"/>
            <a:ext cx="1069975" cy="5222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FFFF"/>
                </a:solidFill>
                <a:latin typeface="Times New Roman" charset="0"/>
                <a:cs typeface="Arial" charset="0"/>
              </a:rPr>
              <a:t>ISH</a:t>
            </a:r>
          </a:p>
        </p:txBody>
      </p:sp>
      <p:sp>
        <p:nvSpPr>
          <p:cNvPr id="20487" name="AutoShape 40"/>
          <p:cNvSpPr>
            <a:spLocks noChangeArrowheads="1"/>
          </p:cNvSpPr>
          <p:nvPr/>
        </p:nvSpPr>
        <p:spPr bwMode="auto">
          <a:xfrm>
            <a:off x="2463800" y="5721350"/>
            <a:ext cx="781050" cy="522288"/>
          </a:xfrm>
          <a:prstGeom prst="roundRect">
            <a:avLst>
              <a:gd name="adj" fmla="val 16667"/>
            </a:avLst>
          </a:prstGeom>
          <a:solidFill>
            <a:srgbClr val="A2C1FE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FFFF"/>
                </a:solidFill>
                <a:latin typeface="Imago" charset="0"/>
                <a:cs typeface="Arial" charset="0"/>
              </a:rPr>
              <a:t>-</a:t>
            </a:r>
            <a:endParaRPr lang="en-US">
              <a:solidFill>
                <a:srgbClr val="000000"/>
              </a:solidFill>
              <a:latin typeface="Imago" charset="0"/>
              <a:cs typeface="Arial" charset="0"/>
            </a:endParaRPr>
          </a:p>
        </p:txBody>
      </p:sp>
      <p:sp>
        <p:nvSpPr>
          <p:cNvPr id="20488" name="AutoShape 40"/>
          <p:cNvSpPr>
            <a:spLocks noChangeArrowheads="1"/>
          </p:cNvSpPr>
          <p:nvPr/>
        </p:nvSpPr>
        <p:spPr bwMode="auto">
          <a:xfrm>
            <a:off x="3357563" y="5703888"/>
            <a:ext cx="755650" cy="522287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FFFF"/>
                </a:solidFill>
                <a:latin typeface="Imago" charset="0"/>
                <a:cs typeface="Arial" charset="0"/>
              </a:rPr>
              <a:t>+</a:t>
            </a:r>
            <a:endParaRPr lang="en-US">
              <a:solidFill>
                <a:srgbClr val="000000"/>
              </a:solidFill>
              <a:latin typeface="Imago" charset="0"/>
              <a:cs typeface="Arial" charset="0"/>
            </a:endParaRPr>
          </a:p>
        </p:txBody>
      </p:sp>
      <p:sp>
        <p:nvSpPr>
          <p:cNvPr id="20489" name="AutoShape 40"/>
          <p:cNvSpPr>
            <a:spLocks noChangeArrowheads="1"/>
          </p:cNvSpPr>
          <p:nvPr/>
        </p:nvSpPr>
        <p:spPr bwMode="auto">
          <a:xfrm>
            <a:off x="2555875" y="2420938"/>
            <a:ext cx="1079500" cy="523875"/>
          </a:xfrm>
          <a:prstGeom prst="roundRect">
            <a:avLst>
              <a:gd name="adj" fmla="val 16667"/>
            </a:avLst>
          </a:prstGeom>
          <a:solidFill>
            <a:srgbClr val="FF7F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ИХХ</a:t>
            </a:r>
            <a:endParaRPr lang="en-US" i="1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0490" name="AutoShape 40"/>
          <p:cNvSpPr>
            <a:spLocks noChangeArrowheads="1"/>
          </p:cNvSpPr>
          <p:nvPr/>
        </p:nvSpPr>
        <p:spPr bwMode="auto">
          <a:xfrm>
            <a:off x="5399088" y="5656263"/>
            <a:ext cx="3095625" cy="92075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b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Подходящи за </a:t>
            </a:r>
            <a:r>
              <a:rPr lang="en-US" b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@HER2</a:t>
            </a:r>
            <a:r>
              <a:rPr lang="bg-BG" b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терапия</a:t>
            </a:r>
            <a:endParaRPr lang="en-US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cxnSp>
        <p:nvCxnSpPr>
          <p:cNvPr id="20491" name="AutoShape 16"/>
          <p:cNvCxnSpPr>
            <a:cxnSpLocks noChangeShapeType="1"/>
          </p:cNvCxnSpPr>
          <p:nvPr/>
        </p:nvCxnSpPr>
        <p:spPr bwMode="auto">
          <a:xfrm flipH="1">
            <a:off x="3181350" y="2100263"/>
            <a:ext cx="635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AutoShape 17"/>
          <p:cNvCxnSpPr>
            <a:cxnSpLocks noChangeShapeType="1"/>
          </p:cNvCxnSpPr>
          <p:nvPr/>
        </p:nvCxnSpPr>
        <p:spPr bwMode="auto">
          <a:xfrm rot="5400000">
            <a:off x="1536700" y="1976438"/>
            <a:ext cx="769938" cy="25193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AutoShape 18"/>
          <p:cNvCxnSpPr>
            <a:cxnSpLocks noChangeShapeType="1"/>
          </p:cNvCxnSpPr>
          <p:nvPr/>
        </p:nvCxnSpPr>
        <p:spPr bwMode="auto">
          <a:xfrm rot="5400000">
            <a:off x="2328863" y="2768600"/>
            <a:ext cx="769938" cy="9350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AutoShape 19"/>
          <p:cNvCxnSpPr>
            <a:cxnSpLocks noChangeShapeType="1"/>
          </p:cNvCxnSpPr>
          <p:nvPr/>
        </p:nvCxnSpPr>
        <p:spPr bwMode="auto">
          <a:xfrm rot="16200000" flipH="1">
            <a:off x="5680869" y="4731544"/>
            <a:ext cx="769937" cy="9366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AutoShape 20"/>
          <p:cNvCxnSpPr>
            <a:cxnSpLocks noChangeShapeType="1"/>
          </p:cNvCxnSpPr>
          <p:nvPr/>
        </p:nvCxnSpPr>
        <p:spPr bwMode="auto">
          <a:xfrm rot="16200000" flipH="1">
            <a:off x="4129088" y="1968500"/>
            <a:ext cx="769937" cy="266541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AutoShape 21"/>
          <p:cNvCxnSpPr>
            <a:cxnSpLocks noChangeShapeType="1"/>
          </p:cNvCxnSpPr>
          <p:nvPr/>
        </p:nvCxnSpPr>
        <p:spPr bwMode="auto">
          <a:xfrm>
            <a:off x="3187700" y="4143375"/>
            <a:ext cx="0" cy="5699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7" name="Text Box 26"/>
          <p:cNvSpPr txBox="1">
            <a:spLocks noChangeArrowheads="1"/>
          </p:cNvSpPr>
          <p:nvPr/>
        </p:nvSpPr>
        <p:spPr bwMode="auto">
          <a:xfrm>
            <a:off x="1403350" y="2420938"/>
            <a:ext cx="11525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>
              <a:buClrTx/>
              <a:buSzTx/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К</a:t>
            </a:r>
            <a:r>
              <a:rPr lang="bg-BG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онтрола</a:t>
            </a:r>
            <a:r>
              <a:rPr lang="bg-BG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  <a:endParaRPr lang="en-US" sz="16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20498" name="Rectangle 57"/>
          <p:cNvSpPr>
            <a:spLocks noChangeArrowheads="1"/>
          </p:cNvSpPr>
          <p:nvPr/>
        </p:nvSpPr>
        <p:spPr bwMode="auto">
          <a:xfrm>
            <a:off x="468313" y="4724400"/>
            <a:ext cx="1727200" cy="147478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</a:pPr>
            <a:r>
              <a:rPr lang="bg-BG" sz="1800" b="1">
                <a:solidFill>
                  <a:srgbClr val="000000"/>
                </a:solidFill>
                <a:latin typeface="Times New Roman" charset="0"/>
                <a:cs typeface="Arial" charset="0"/>
              </a:rPr>
              <a:t>Негативно или мн.слабо</a:t>
            </a:r>
          </a:p>
          <a:p>
            <a:pPr defTabSz="914400">
              <a:buClrTx/>
              <a:buSzTx/>
            </a:pPr>
            <a:r>
              <a:rPr lang="bg-BG" sz="1800" b="1">
                <a:solidFill>
                  <a:srgbClr val="000000"/>
                </a:solidFill>
                <a:latin typeface="Times New Roman" charset="0"/>
                <a:cs typeface="Arial" charset="0"/>
              </a:rPr>
              <a:t>непълно оцв.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  <a:cs typeface="Arial" charset="0"/>
              </a:rPr>
              <a:t>≤10%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  <a:cs typeface="Arial" charset="0"/>
              </a:rPr>
              <a:t>-0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  <a:cs typeface="Arial" charset="0"/>
              </a:rPr>
              <a:t>  </a:t>
            </a:r>
            <a:endParaRPr lang="bg-BG" sz="1800" b="1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pPr defTabSz="914400">
              <a:buClrTx/>
              <a:buSzTx/>
            </a:pPr>
            <a:r>
              <a:rPr lang="bg-BG" sz="1800" b="1">
                <a:solidFill>
                  <a:srgbClr val="000000"/>
                </a:solidFill>
                <a:latin typeface="Times New Roman" charset="0"/>
                <a:cs typeface="Arial" charset="0"/>
              </a:rPr>
              <a:t>1+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  <a:cs typeface="Arial" charset="0"/>
              </a:rPr>
              <a:t>&gt; 10%</a:t>
            </a:r>
            <a:r>
              <a:rPr lang="en-US" sz="18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</p:txBody>
      </p:sp>
      <p:sp>
        <p:nvSpPr>
          <p:cNvPr id="59" name="Left Bracket 34"/>
          <p:cNvSpPr>
            <a:spLocks/>
          </p:cNvSpPr>
          <p:nvPr/>
        </p:nvSpPr>
        <p:spPr bwMode="auto">
          <a:xfrm rot="-5400000">
            <a:off x="966787" y="3297238"/>
            <a:ext cx="320675" cy="2025650"/>
          </a:xfrm>
          <a:prstGeom prst="leftBracket">
            <a:avLst>
              <a:gd name="adj" fmla="val 37258"/>
            </a:avLst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0500" name="Rectangle 59"/>
          <p:cNvSpPr>
            <a:spLocks noChangeArrowheads="1"/>
          </p:cNvSpPr>
          <p:nvPr/>
        </p:nvSpPr>
        <p:spPr bwMode="auto">
          <a:xfrm>
            <a:off x="4257675" y="2328863"/>
            <a:ext cx="44180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>
              <a:buClrTx/>
              <a:buSzTx/>
              <a:buFont typeface="Arial" charset="0"/>
              <a:buChar char="•"/>
            </a:pPr>
            <a:r>
              <a:rPr lang="bg-BG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2+ </a:t>
            </a:r>
            <a:r>
              <a:rPr lang="bg-BG" sz="1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Циркумфенциално</a:t>
            </a:r>
            <a:r>
              <a:rPr lang="bg-BG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, </a:t>
            </a:r>
            <a:r>
              <a:rPr lang="bg-BG" sz="1600" b="1">
                <a:solidFill>
                  <a:srgbClr val="FF0000"/>
                </a:solidFill>
                <a:latin typeface="Times New Roman" charset="0"/>
                <a:cs typeface="Arial" charset="0"/>
              </a:rPr>
              <a:t>непълно</a:t>
            </a:r>
            <a:r>
              <a:rPr lang="bg-BG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 и/или слабо/умерено </a:t>
            </a:r>
            <a:r>
              <a:rPr lang="en-US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&gt;10%</a:t>
            </a:r>
            <a:r>
              <a:rPr lang="bg-BG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 от инвазивния тумор </a:t>
            </a:r>
            <a:endParaRPr lang="en-US" sz="1600" b="1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pPr algn="l" defTabSz="914400">
              <a:buClrTx/>
              <a:buSzTx/>
              <a:buFont typeface="Arial" charset="0"/>
              <a:buChar char="•"/>
            </a:pPr>
            <a:r>
              <a:rPr lang="bg-BG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 Пълно, циркумференциално, силно </a:t>
            </a:r>
            <a:r>
              <a:rPr lang="en-US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≤ 10%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065838" y="3833813"/>
            <a:ext cx="2428875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>
              <a:buClrTx/>
              <a:buSzTx/>
              <a:buFont typeface="Arial" charset="0"/>
              <a:buChar char="•"/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bg-BG" sz="1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Циркумфенциално, силно оцв.</a:t>
            </a:r>
            <a:r>
              <a:rPr lang="en-US" sz="1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&gt;10%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067175" y="1412875"/>
            <a:ext cx="4249738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>
              <a:buClrTx/>
              <a:buSzTx/>
              <a:buFont typeface="Arial" charset="0"/>
              <a:buChar char="•"/>
            </a:pPr>
            <a:r>
              <a:rPr lang="bg-BG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Стандартизация и валидация на платформата </a:t>
            </a:r>
            <a:endParaRPr lang="en-US" sz="1600" b="1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pPr algn="l" defTabSz="914400">
              <a:buClrTx/>
              <a:buSzTx/>
              <a:buFont typeface="Arial" charset="0"/>
              <a:buChar char="•"/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 </a:t>
            </a:r>
            <a:r>
              <a:rPr lang="bg-BG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Фиксация във формалин</a:t>
            </a:r>
            <a:r>
              <a:rPr lang="en-US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 (6-72</a:t>
            </a:r>
            <a:r>
              <a:rPr lang="bg-BG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 ч</a:t>
            </a:r>
            <a:r>
              <a:rPr lang="en-US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) </a:t>
            </a:r>
            <a:endParaRPr lang="en-US" sz="1600" b="1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964576" y="3028950"/>
            <a:ext cx="400209" cy="54415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233050" lon="918638" rev="817801"/>
            </a:camera>
            <a:lightRig rig="threePt" dir="t">
              <a:rot lat="0" lon="0" rev="0"/>
            </a:lightRig>
          </a:scene3d>
          <a:sp3d prstMaterial="matte">
            <a:bevelT w="158750" h="50800" prst="softRound"/>
            <a:bevelB prst="softRound"/>
          </a:sp3d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2640901" y="4105845"/>
            <a:ext cx="540449" cy="66473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233050" lon="918638" rev="817801"/>
            </a:camera>
            <a:lightRig rig="threePt" dir="t">
              <a:rot lat="0" lon="0" rev="0"/>
            </a:lightRig>
          </a:scene3d>
          <a:sp3d prstMaterial="matte">
            <a:bevelT w="158750" h="50800" prst="softRound"/>
            <a:bevelB prst="softRound"/>
          </a:sp3d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39228" r="1"/>
          <a:stretch/>
        </p:blipFill>
        <p:spPr bwMode="auto">
          <a:xfrm>
            <a:off x="3292822" y="4143375"/>
            <a:ext cx="559098" cy="62964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233050" lon="918638" rev="817801"/>
            </a:camera>
            <a:lightRig rig="threePt" dir="t">
              <a:rot lat="0" lon="0" rev="0"/>
            </a:lightRig>
          </a:scene3d>
          <a:sp3d prstMaterial="matte">
            <a:bevelT w="158750" h="50800" prst="softRound"/>
            <a:bevelB prst="softRound"/>
          </a:sp3d>
        </p:spPr>
      </p:pic>
      <p:sp>
        <p:nvSpPr>
          <p:cNvPr id="20506" name="Rectangle 69"/>
          <p:cNvSpPr>
            <a:spLocks noChangeArrowheads="1"/>
          </p:cNvSpPr>
          <p:nvPr/>
        </p:nvSpPr>
        <p:spPr bwMode="auto">
          <a:xfrm>
            <a:off x="1908175" y="492125"/>
            <a:ext cx="5903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tx1"/>
                </a:solidFill>
                <a:latin typeface="Times New Roman" charset="0"/>
              </a:rPr>
              <a:t>        ASCO/CAP </a:t>
            </a:r>
            <a:r>
              <a:rPr lang="bg-BG" sz="3600" b="1">
                <a:solidFill>
                  <a:schemeClr val="tx1"/>
                </a:solidFill>
                <a:latin typeface="Times New Roman" charset="0"/>
              </a:rPr>
              <a:t>- </a:t>
            </a:r>
            <a:r>
              <a:rPr lang="en-US" sz="3600" b="1">
                <a:solidFill>
                  <a:schemeClr val="tx1"/>
                </a:solidFill>
                <a:latin typeface="Times New Roman" charset="0"/>
              </a:rPr>
              <a:t>2013</a:t>
            </a:r>
            <a:r>
              <a:rPr lang="en-US" sz="2800" b="1" baseline="30000">
                <a:solidFill>
                  <a:schemeClr val="tx1"/>
                </a:solidFill>
                <a:latin typeface="Times New Roman" charset="0"/>
              </a:rPr>
              <a:t>**</a:t>
            </a:r>
          </a:p>
        </p:txBody>
      </p:sp>
      <p:sp>
        <p:nvSpPr>
          <p:cNvPr id="20507" name="Rectangle 70"/>
          <p:cNvSpPr>
            <a:spLocks noChangeArrowheads="1"/>
          </p:cNvSpPr>
          <p:nvPr/>
        </p:nvSpPr>
        <p:spPr bwMode="auto">
          <a:xfrm>
            <a:off x="1306513" y="6556375"/>
            <a:ext cx="7837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82DA"/>
                </a:solidFill>
                <a:latin typeface="Times New Roman" charset="0"/>
                <a:cs typeface="Times New Roman" charset="0"/>
              </a:rPr>
              <a:t>** Wolff A. et al. Journal of Clinical Oncology, Vol 31, No. 31 (November 1), 2013: pp. 3997-4013</a:t>
            </a:r>
            <a:r>
              <a:rPr lang="en-US" sz="1400">
                <a:solidFill>
                  <a:srgbClr val="0082DA"/>
                </a:solidFill>
                <a:latin typeface="Imago" charset="0"/>
              </a:rPr>
              <a:t> </a:t>
            </a:r>
          </a:p>
        </p:txBody>
      </p:sp>
      <p:pic>
        <p:nvPicPr>
          <p:cNvPr id="20508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770313"/>
            <a:ext cx="7810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09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881438"/>
            <a:ext cx="12858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10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887788"/>
            <a:ext cx="17557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11" name="Picture 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14675"/>
            <a:ext cx="1427163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12" name="Line 37"/>
          <p:cNvSpPr>
            <a:spLocks noChangeShapeType="1"/>
          </p:cNvSpPr>
          <p:nvPr/>
        </p:nvSpPr>
        <p:spPr bwMode="auto">
          <a:xfrm>
            <a:off x="3708400" y="5229225"/>
            <a:ext cx="0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Line 38"/>
          <p:cNvSpPr>
            <a:spLocks noChangeShapeType="1"/>
          </p:cNvSpPr>
          <p:nvPr/>
        </p:nvSpPr>
        <p:spPr bwMode="auto">
          <a:xfrm flipV="1">
            <a:off x="4138613" y="6164263"/>
            <a:ext cx="129698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4" name="Line 39"/>
          <p:cNvSpPr>
            <a:spLocks noChangeShapeType="1"/>
          </p:cNvSpPr>
          <p:nvPr/>
        </p:nvSpPr>
        <p:spPr bwMode="auto">
          <a:xfrm>
            <a:off x="2987675" y="5229225"/>
            <a:ext cx="0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5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413250"/>
            <a:ext cx="4048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9"/>
          <p:cNvSpPr>
            <a:spLocks noChangeArrowheads="1"/>
          </p:cNvSpPr>
          <p:nvPr/>
        </p:nvSpPr>
        <p:spPr bwMode="auto">
          <a:xfrm>
            <a:off x="827088" y="492125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3600" b="1">
                <a:solidFill>
                  <a:srgbClr val="000000"/>
                </a:solidFill>
                <a:latin typeface="Times New Roman" charset="0"/>
              </a:rPr>
              <a:t>         </a:t>
            </a:r>
            <a:r>
              <a:rPr lang="en-US" sz="3600" b="1">
                <a:solidFill>
                  <a:srgbClr val="000000"/>
                </a:solidFill>
                <a:latin typeface="Times New Roman" charset="0"/>
              </a:rPr>
              <a:t>ASCO/CAP 2013 </a:t>
            </a:r>
            <a:r>
              <a:rPr lang="bg-BG" sz="3600" b="1">
                <a:solidFill>
                  <a:srgbClr val="000000"/>
                </a:solidFill>
                <a:latin typeface="Times New Roman" charset="0"/>
              </a:rPr>
              <a:t>и </a:t>
            </a:r>
            <a:r>
              <a:rPr lang="en-US" sz="3600" b="1">
                <a:solidFill>
                  <a:srgbClr val="C00000"/>
                </a:solidFill>
                <a:latin typeface="Times New Roman" charset="0"/>
                <a:sym typeface="Wingdings" charset="0"/>
              </a:rPr>
              <a:t>2018</a:t>
            </a:r>
            <a:endParaRPr lang="en-US" sz="2800" b="1" baseline="3000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476375" y="3213100"/>
            <a:ext cx="1655763" cy="2776538"/>
          </a:xfrm>
          <a:prstGeom prst="rect">
            <a:avLst/>
          </a:prstGeom>
          <a:solidFill>
            <a:srgbClr val="25406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914400" eaLnBrk="0" hangingPunct="0">
              <a:spcBef>
                <a:spcPct val="50000"/>
              </a:spcBef>
              <a:buClrTx/>
              <a:buSzTx/>
            </a:pPr>
            <a:r>
              <a:rPr lang="bg-BG" sz="2000">
                <a:solidFill>
                  <a:srgbClr val="000000"/>
                </a:solidFill>
                <a:latin typeface="Times New Roman" charset="0"/>
              </a:rPr>
              <a:t>Фиксация-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HER2 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и 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ER/PgR 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са 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еднакви и непроменени 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2013, </a:t>
            </a:r>
            <a:r>
              <a:rPr lang="en-US" sz="2000" b="1">
                <a:solidFill>
                  <a:srgbClr val="C00000"/>
                </a:solidFill>
                <a:latin typeface="Times New Roman" charset="0"/>
              </a:rPr>
              <a:t>2018</a:t>
            </a:r>
            <a:endParaRPr lang="fr-FR" sz="2000" b="1">
              <a:solidFill>
                <a:srgbClr val="C00000"/>
              </a:solidFill>
              <a:latin typeface="Times New Roman" charset="0"/>
            </a:endParaRPr>
          </a:p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bg-BG" sz="1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92500" y="3213100"/>
            <a:ext cx="2592388" cy="2881313"/>
          </a:xfrm>
          <a:prstGeom prst="rect">
            <a:avLst/>
          </a:prstGeom>
          <a:solidFill>
            <a:schemeClr val="accent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>
                <a:solidFill>
                  <a:srgbClr val="000000"/>
                </a:solidFill>
                <a:latin typeface="Times New Roman" charset="0"/>
              </a:rPr>
              <a:t>За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HER2 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и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ER/PgR </a:t>
            </a:r>
            <a:r>
              <a:rPr lang="bg-BG">
                <a:solidFill>
                  <a:srgbClr val="000000"/>
                </a:solidFill>
                <a:latin typeface="Times New Roman" charset="0"/>
              </a:rPr>
              <a:t>–се препоръчва материал от ДИБ –по-добра преданалитика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0463" y="3141663"/>
            <a:ext cx="2724150" cy="3100387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txBody>
          <a:bodyPr/>
          <a:lstStyle/>
          <a:p>
            <a:pPr algn="l" defTabSz="914400" eaLnBrk="0" hangingPunct="0">
              <a:spcBef>
                <a:spcPct val="50000"/>
              </a:spcBef>
              <a:buClrTx/>
              <a:buSzTx/>
            </a:pPr>
            <a:r>
              <a:rPr lang="en-US" sz="1800">
                <a:solidFill>
                  <a:srgbClr val="FF0000"/>
                </a:solidFill>
                <a:latin typeface="Times New Roman" charset="0"/>
              </a:rPr>
              <a:t>2018-</a:t>
            </a:r>
            <a:r>
              <a:rPr lang="bg-BG" sz="1800">
                <a:solidFill>
                  <a:srgbClr val="FF0000"/>
                </a:solidFill>
                <a:latin typeface="Times New Roman" charset="0"/>
              </a:rPr>
              <a:t>Не е необходимо да се ретестват всички негативни случаи </a:t>
            </a:r>
            <a:endParaRPr lang="fr-FR" sz="1800">
              <a:solidFill>
                <a:srgbClr val="FF0000"/>
              </a:solidFill>
              <a:latin typeface="Times New Roman" charset="0"/>
            </a:endParaRPr>
          </a:p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800">
                <a:solidFill>
                  <a:srgbClr val="000000"/>
                </a:solidFill>
                <a:latin typeface="Times New Roman" charset="0"/>
              </a:rPr>
              <a:t>При проблеми в ДИБ и при морфологична хетерогенност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резектата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  CAP-</a:t>
            </a:r>
            <a:r>
              <a:rPr lang="en-US" sz="1800">
                <a:solidFill>
                  <a:srgbClr val="FF0000"/>
                </a:solidFill>
                <a:latin typeface="Times New Roman" charset="0"/>
              </a:rPr>
              <a:t>2018</a:t>
            </a:r>
            <a:r>
              <a:rPr lang="bg-BG" sz="1800">
                <a:solidFill>
                  <a:srgbClr val="FF0000"/>
                </a:solidFill>
                <a:latin typeface="Times New Roman" charset="0"/>
              </a:rPr>
              <a:t>-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M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ОЖЕ да се ретества за 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HER 2-</a:t>
            </a:r>
            <a:endParaRPr lang="bg-BG" sz="1800">
              <a:solidFill>
                <a:srgbClr val="000000"/>
              </a:solidFill>
              <a:latin typeface="Times New Roman" charset="0"/>
            </a:endParaRPr>
          </a:p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Times New Roman" charset="0"/>
              </a:rPr>
              <a:t>CAP-2013 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–</a:t>
            </a:r>
            <a:r>
              <a:rPr lang="bg-BG" sz="1800">
                <a:solidFill>
                  <a:srgbClr val="0070C0"/>
                </a:solidFill>
                <a:latin typeface="Times New Roman" charset="0"/>
              </a:rPr>
              <a:t>ТРЯБВА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 да се ретества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. </a:t>
            </a:r>
            <a:endParaRPr lang="fr-FR" sz="1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6375" y="2492375"/>
            <a:ext cx="1582738" cy="64135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Фиксация </a:t>
            </a:r>
            <a:r>
              <a:rPr lang="fr-FR" sz="1800" b="1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fr-FR" sz="1800" b="1">
                <a:solidFill>
                  <a:srgbClr val="000000"/>
                </a:solidFill>
                <a:latin typeface="Times New Roman" charset="0"/>
              </a:rPr>
            </a:br>
            <a:r>
              <a:rPr lang="fr-FR" sz="1800" b="1">
                <a:solidFill>
                  <a:srgbClr val="000000"/>
                </a:solidFill>
                <a:latin typeface="Times New Roman" charset="0"/>
              </a:rPr>
              <a:t>6 – 72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часа</a:t>
            </a:r>
            <a:endParaRPr lang="fr-FR" sz="18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419475" y="2492375"/>
            <a:ext cx="2665413" cy="646113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   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Вид на материала</a:t>
            </a:r>
            <a:endParaRPr lang="fr-FR" sz="18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240463" y="2667000"/>
            <a:ext cx="2309812" cy="369888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          Ретестване </a:t>
            </a:r>
            <a:endParaRPr lang="fr-FR" sz="18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1371600" y="6242050"/>
            <a:ext cx="77724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82DA"/>
                </a:solidFill>
                <a:latin typeface="Times New Roman" charset="0"/>
                <a:cs typeface="Times New Roman" charset="0"/>
              </a:rPr>
              <a:t>J Clin Oncol 36. © 2018 by American Society of Clinical Oncology and College of American Pathologists</a:t>
            </a:r>
            <a:endParaRPr lang="bg-BG" sz="1400">
              <a:solidFill>
                <a:srgbClr val="0082DA"/>
              </a:solidFill>
              <a:latin typeface="Times New Roman" charset="0"/>
              <a:cs typeface="Times New Roman" charset="0"/>
            </a:endParaRPr>
          </a:p>
          <a:p>
            <a:pPr algn="r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82DA"/>
                </a:solidFill>
                <a:latin typeface="Times New Roman" charset="0"/>
                <a:cs typeface="Times New Roman" charset="0"/>
              </a:rPr>
              <a:t>Arch Path Lab Med 2014; 138(2)-241-256, Arch Path Lab Med 2018</a:t>
            </a:r>
          </a:p>
          <a:p>
            <a:pPr algn="r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82DA"/>
                </a:solidFill>
                <a:latin typeface="Times New Roman" charset="0"/>
                <a:cs typeface="Times New Roman" charset="0"/>
              </a:rPr>
              <a:t> </a:t>
            </a:r>
            <a:endParaRPr lang="bg-BG" sz="1400">
              <a:solidFill>
                <a:srgbClr val="0082DA"/>
              </a:solidFill>
              <a:latin typeface="Times New Roman" charset="0"/>
              <a:cs typeface="Times New Roman" charset="0"/>
            </a:endParaRPr>
          </a:p>
          <a:p>
            <a:pPr algn="r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1400">
              <a:solidFill>
                <a:srgbClr val="0082DA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1514" name="AutoShape 13" descr="Резултат с изображение за chang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1515" name="AutoShape 15" descr="Резултат с изображение за chang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1516" name="AutoShape 17" descr="Резултат с изображение за chang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1517" name="AutoShape 19" descr="Резултат с изображение за chang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2151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052513"/>
            <a:ext cx="34385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9"/>
          <p:cNvSpPr>
            <a:spLocks noChangeArrowheads="1"/>
          </p:cNvSpPr>
          <p:nvPr/>
        </p:nvSpPr>
        <p:spPr bwMode="auto">
          <a:xfrm>
            <a:off x="2124075" y="492125"/>
            <a:ext cx="5903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Times New Roman" charset="0"/>
              </a:rPr>
              <a:t>ASCO/CAP 2013 </a:t>
            </a:r>
            <a:r>
              <a:rPr lang="bg-BG" sz="3600" b="1">
                <a:solidFill>
                  <a:srgbClr val="000000"/>
                </a:solidFill>
                <a:latin typeface="Times New Roman" charset="0"/>
                <a:sym typeface="Wingdings" charset="0"/>
              </a:rPr>
              <a:t>и </a:t>
            </a:r>
            <a:r>
              <a:rPr lang="en-US" sz="3600" b="1">
                <a:solidFill>
                  <a:srgbClr val="C00000"/>
                </a:solidFill>
                <a:latin typeface="Times New Roman" charset="0"/>
                <a:sym typeface="Wingdings" charset="0"/>
              </a:rPr>
              <a:t>2018</a:t>
            </a:r>
            <a:endParaRPr lang="en-US" sz="2800" b="1" baseline="3000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6375" y="3556000"/>
            <a:ext cx="3455988" cy="2536825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txBody>
          <a:bodyPr/>
          <a:lstStyle/>
          <a:p>
            <a:pPr algn="l" defTabSz="914400" eaLnBrk="0" hangingPunct="0">
              <a:buClrTx/>
              <a:buSzTx/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G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3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тумор </a:t>
            </a:r>
          </a:p>
          <a:p>
            <a:pPr algn="l" defTabSz="914400" eaLnBrk="0" hangingPunct="0">
              <a:buClrTx/>
              <a:buSzTx/>
            </a:pP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Малко количество инвазивен тумор на ДИБ </a:t>
            </a:r>
          </a:p>
          <a:p>
            <a:pPr algn="l" defTabSz="914400" eaLnBrk="0" hangingPunct="0">
              <a:buClrTx/>
              <a:buSzTx/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High-grade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на резектат, непредставен на ДИБ </a:t>
            </a:r>
          </a:p>
          <a:p>
            <a:pPr algn="l" defTabSz="914400" eaLnBrk="0" hangingPunct="0">
              <a:buClrTx/>
              <a:buSzTx/>
            </a:pP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ДИБ с двусмислена ИХХ и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ISH</a:t>
            </a:r>
            <a:endParaRPr lang="bg-BG" sz="1800" b="1">
              <a:solidFill>
                <a:srgbClr val="000000"/>
              </a:solidFill>
              <a:latin typeface="Times New Roman" charset="0"/>
            </a:endParaRPr>
          </a:p>
          <a:p>
            <a:pPr algn="l" defTabSz="914400" eaLnBrk="0" hangingPunct="0">
              <a:buClrTx/>
              <a:buSzTx/>
            </a:pP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Подозрение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за грешка в теста или неясна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процедура за ДИБ</a:t>
            </a:r>
            <a:endParaRPr lang="en-US" sz="18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47813" y="2847975"/>
            <a:ext cx="3311525" cy="646113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CAP-18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Ретест на резектат </a:t>
            </a:r>
            <a:r>
              <a:rPr lang="bg-BG" sz="1800" b="1">
                <a:solidFill>
                  <a:srgbClr val="FF0000"/>
                </a:solidFill>
                <a:latin typeface="Times New Roman" charset="0"/>
              </a:rPr>
              <a:t>може</a:t>
            </a: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bg-BG" sz="1800" b="1">
                <a:solidFill>
                  <a:srgbClr val="FF0000"/>
                </a:solidFill>
                <a:latin typeface="Times New Roman" charset="0"/>
              </a:rPr>
              <a:t>да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се извърши на при:</a:t>
            </a:r>
            <a:endParaRPr lang="fr-FR" sz="18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4884738" y="3249613"/>
            <a:ext cx="3981450" cy="2843212"/>
          </a:xfrm>
          <a:prstGeom prst="rect">
            <a:avLst/>
          </a:prstGeom>
          <a:solidFill>
            <a:schemeClr val="accent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defTabSz="914400" eaLnBrk="0" hangingPunct="0">
              <a:buClrTx/>
              <a:buSzTx/>
              <a:buFont typeface="Arial" charset="0"/>
              <a:buChar char="•"/>
            </a:pPr>
            <a:endParaRPr lang="bg-BG" sz="1800" b="1">
              <a:solidFill>
                <a:srgbClr val="000000"/>
              </a:solidFill>
              <a:latin typeface="Times New Roman" charset="0"/>
            </a:endParaRPr>
          </a:p>
          <a:p>
            <a:pPr marL="285750" indent="-285750" algn="l" defTabSz="914400" eaLnBrk="0" hangingPunct="0">
              <a:buClrTx/>
              <a:buSzTx/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G1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карцином </a:t>
            </a:r>
          </a:p>
          <a:p>
            <a:pPr marL="285750" indent="-285750" algn="l" defTabSz="914400" eaLnBrk="0" hangingPunct="0">
              <a:buClrTx/>
              <a:buSzTx/>
              <a:buFont typeface="Arial" charset="0"/>
              <a:buChar char="•"/>
            </a:pP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Силно позитивни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ER/PR</a:t>
            </a:r>
          </a:p>
          <a:p>
            <a:pPr marL="285750" indent="-285750" algn="l" defTabSz="914400" eaLnBrk="0" hangingPunct="0">
              <a:buClrTx/>
              <a:buSzTx/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Тубуларен карцином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(&gt;90%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чист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) </a:t>
            </a:r>
          </a:p>
          <a:p>
            <a:pPr marL="285750" indent="-285750" algn="l" defTabSz="914400" eaLnBrk="0" hangingPunct="0">
              <a:buClrTx/>
              <a:buSzTx/>
              <a:buFont typeface="Arial" charset="0"/>
              <a:buChar char="•"/>
            </a:pP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Крибриформен карцином 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(&gt;90%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 чист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) </a:t>
            </a:r>
          </a:p>
          <a:p>
            <a:pPr marL="285750" indent="-285750" algn="l" defTabSz="914400" eaLnBrk="0" hangingPunct="0">
              <a:buClrTx/>
              <a:buSzTx/>
              <a:buFont typeface="Arial" charset="0"/>
              <a:buChar char="•"/>
            </a:pP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Аденоидно-кистичен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карцином</a:t>
            </a:r>
            <a:endParaRPr lang="en-US" sz="18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76375" y="1844675"/>
            <a:ext cx="7350125" cy="954088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FFFFFF"/>
                </a:solidFill>
                <a:latin typeface="Times New Roman" charset="0"/>
              </a:rPr>
              <a:t>2013 </a:t>
            </a:r>
            <a:r>
              <a:rPr lang="bg-BG" sz="2000" b="1">
                <a:solidFill>
                  <a:srgbClr val="FFFFFF"/>
                </a:solidFill>
                <a:latin typeface="Times New Roman" charset="0"/>
              </a:rPr>
              <a:t>и</a:t>
            </a:r>
            <a:r>
              <a:rPr lang="en-US" sz="2000" b="1">
                <a:solidFill>
                  <a:srgbClr val="FFFFFF"/>
                </a:solidFill>
                <a:latin typeface="Times New Roman" charset="0"/>
              </a:rPr>
              <a:t> 2018 HER2 </a:t>
            </a:r>
            <a:r>
              <a:rPr lang="bg-BG" sz="2000" b="1">
                <a:solidFill>
                  <a:srgbClr val="FFFFFF"/>
                </a:solidFill>
                <a:latin typeface="Times New Roman" charset="0"/>
              </a:rPr>
              <a:t>препоръки за ретест</a:t>
            </a:r>
            <a:endParaRPr lang="en-US" sz="2000" b="1">
              <a:solidFill>
                <a:srgbClr val="FFFFFF"/>
              </a:solidFill>
              <a:latin typeface="Times New Roman" charset="0"/>
            </a:endParaRP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 b="1">
                <a:solidFill>
                  <a:srgbClr val="FFFFFF"/>
                </a:solidFill>
                <a:latin typeface="Times New Roman" charset="0"/>
              </a:rPr>
              <a:t> при разминаване между ДИБ и резектат</a:t>
            </a:r>
            <a:r>
              <a:rPr lang="bg-BG" b="1">
                <a:solidFill>
                  <a:srgbClr val="FFFFFF"/>
                </a:solidFill>
                <a:latin typeface="Imago" charset="0"/>
              </a:rPr>
              <a:t> </a:t>
            </a:r>
            <a:endParaRPr lang="fr-FR" b="1">
              <a:solidFill>
                <a:srgbClr val="FFFFFF"/>
              </a:solidFill>
              <a:latin typeface="Imago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59338" y="2852738"/>
            <a:ext cx="3967162" cy="396875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 b="1">
                <a:solidFill>
                  <a:srgbClr val="EEF9F4"/>
                </a:solidFill>
                <a:latin typeface="Times New Roman" charset="0"/>
              </a:rPr>
              <a:t>Не се налага ретест на резектат</a:t>
            </a:r>
            <a:r>
              <a:rPr lang="bg-BG" sz="2000" b="1">
                <a:solidFill>
                  <a:srgbClr val="EEF9F4"/>
                </a:solidFill>
                <a:latin typeface="Imago" charset="0"/>
              </a:rPr>
              <a:t> </a:t>
            </a:r>
            <a:endParaRPr lang="fr-FR" sz="2000" b="1">
              <a:solidFill>
                <a:srgbClr val="EEF9F4"/>
              </a:solidFill>
              <a:latin typeface="Imago" charset="0"/>
            </a:endParaRP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1371600" y="6242050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82DA"/>
                </a:solidFill>
                <a:latin typeface="Times New Roman" charset="0"/>
                <a:cs typeface="Times New Roman" charset="0"/>
              </a:rPr>
              <a:t>Arch Path Lab Med 2018; </a:t>
            </a:r>
            <a:r>
              <a:rPr lang="en-US" sz="1400">
                <a:solidFill>
                  <a:schemeClr val="tx1"/>
                </a:solidFill>
                <a:latin typeface="Times New Roman" charset="0"/>
              </a:rPr>
              <a:t>J Clin Oncol 36. ©2018 by American Society of Clinical Oncology and College of American Pathologists</a:t>
            </a:r>
          </a:p>
        </p:txBody>
      </p:sp>
      <p:pic>
        <p:nvPicPr>
          <p:cNvPr id="2253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25538"/>
            <a:ext cx="2352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9"/>
          <p:cNvSpPr>
            <a:spLocks noChangeArrowheads="1"/>
          </p:cNvSpPr>
          <p:nvPr/>
        </p:nvSpPr>
        <p:spPr bwMode="auto">
          <a:xfrm>
            <a:off x="2195513" y="492125"/>
            <a:ext cx="5976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3600" b="1">
                <a:solidFill>
                  <a:srgbClr val="000000"/>
                </a:solidFill>
                <a:latin typeface="Times New Roman" charset="0"/>
              </a:rPr>
              <a:t>    </a:t>
            </a:r>
            <a:r>
              <a:rPr lang="en-US" sz="3200" b="1">
                <a:solidFill>
                  <a:srgbClr val="000000"/>
                </a:solidFill>
                <a:latin typeface="Times New Roman" charset="0"/>
              </a:rPr>
              <a:t>ASCO/CAP 2013 </a:t>
            </a:r>
            <a:r>
              <a:rPr lang="bg-BG" sz="3200" b="1">
                <a:solidFill>
                  <a:srgbClr val="000000"/>
                </a:solidFill>
                <a:latin typeface="Times New Roman" charset="0"/>
              </a:rPr>
              <a:t>и </a:t>
            </a:r>
            <a:r>
              <a:rPr lang="en-US" sz="3200" b="1">
                <a:solidFill>
                  <a:srgbClr val="C00000"/>
                </a:solidFill>
                <a:latin typeface="Times New Roman" charset="0"/>
                <a:sym typeface="Wingdings" charset="0"/>
              </a:rPr>
              <a:t>2018</a:t>
            </a:r>
            <a:endParaRPr lang="en-US" sz="3200" b="1" baseline="3000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23555" name="Rectangle 14"/>
          <p:cNvSpPr>
            <a:spLocks noChangeArrowheads="1"/>
          </p:cNvSpPr>
          <p:nvPr/>
        </p:nvSpPr>
        <p:spPr bwMode="auto">
          <a:xfrm>
            <a:off x="1835150" y="1944688"/>
            <a:ext cx="6861175" cy="584200"/>
          </a:xfrm>
          <a:prstGeom prst="rect">
            <a:avLst/>
          </a:prstGeom>
          <a:solidFill>
            <a:srgbClr val="0099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>
              <a:buClrTx/>
              <a:buSzTx/>
              <a:buFontTx/>
              <a:buNone/>
            </a:pPr>
            <a:r>
              <a:rPr lang="en-US" sz="3200" i="1">
                <a:solidFill>
                  <a:srgbClr val="000000"/>
                </a:solidFill>
                <a:latin typeface="Times New Roman" charset="0"/>
              </a:rPr>
              <a:t>              </a:t>
            </a:r>
            <a:r>
              <a:rPr lang="bg-BG" sz="3200" i="1">
                <a:solidFill>
                  <a:srgbClr val="000000"/>
                </a:solidFill>
                <a:latin typeface="Times New Roman" charset="0"/>
              </a:rPr>
              <a:t>ИХХ метод -</a:t>
            </a:r>
            <a:r>
              <a:rPr lang="en-US" sz="3200" i="1">
                <a:solidFill>
                  <a:srgbClr val="000000"/>
                </a:solidFill>
                <a:latin typeface="Times New Roman" charset="0"/>
              </a:rPr>
              <a:t> 2018</a:t>
            </a:r>
            <a:endParaRPr lang="fr-FR" sz="3200" i="1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23556" name="Groupe 15"/>
          <p:cNvGrpSpPr>
            <a:grpSpLocks/>
          </p:cNvGrpSpPr>
          <p:nvPr/>
        </p:nvGrpSpPr>
        <p:grpSpPr bwMode="auto">
          <a:xfrm>
            <a:off x="1333500" y="1665288"/>
            <a:ext cx="1046163" cy="1179512"/>
            <a:chOff x="4336055" y="4245249"/>
            <a:chExt cx="1392932" cy="1179129"/>
          </a:xfrm>
        </p:grpSpPr>
        <p:sp>
          <p:nvSpPr>
            <p:cNvPr id="17" name="Ellipse 16"/>
            <p:cNvSpPr>
              <a:spLocks noChangeArrowheads="1"/>
            </p:cNvSpPr>
            <p:nvPr/>
          </p:nvSpPr>
          <p:spPr bwMode="auto">
            <a:xfrm>
              <a:off x="4336055" y="4267467"/>
              <a:ext cx="1392932" cy="50624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82DA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l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kern="0">
                <a:solidFill>
                  <a:srgbClr val="000000"/>
                </a:solidFill>
                <a:latin typeface="Imago" pitchFamily="2" charset="0"/>
                <a:ea typeface="+mn-ea"/>
              </a:endParaRPr>
            </a:p>
          </p:txBody>
        </p:sp>
        <p:pic>
          <p:nvPicPr>
            <p:cNvPr id="23565" name="Picture 1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072" y="4245249"/>
              <a:ext cx="743656" cy="117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Rectangle 18"/>
          <p:cNvSpPr>
            <a:spLocks noChangeArrowheads="1"/>
          </p:cNvSpPr>
          <p:nvPr/>
        </p:nvSpPr>
        <p:spPr bwMode="auto">
          <a:xfrm>
            <a:off x="1476375" y="3709988"/>
            <a:ext cx="3560763" cy="27082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defTabSz="914400">
              <a:spcBef>
                <a:spcPts val="600"/>
              </a:spcBef>
              <a:buClrTx/>
              <a:buSzTx/>
              <a:buFont typeface="Arial" charset="0"/>
              <a:buChar char="•"/>
            </a:pPr>
            <a:r>
              <a:rPr lang="bg-BG" sz="2000">
                <a:solidFill>
                  <a:srgbClr val="000000"/>
                </a:solidFill>
                <a:latin typeface="Times New Roman" charset="0"/>
              </a:rPr>
              <a:t>Дефиницията за ИХХ 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2+ CAP-2013</a:t>
            </a:r>
            <a:r>
              <a:rPr lang="bg-BG" sz="2000">
                <a:solidFill>
                  <a:srgbClr val="000000"/>
                </a:solidFill>
                <a:latin typeface="Times New Roman" charset="0"/>
              </a:rPr>
              <a:t> е неясна </a:t>
            </a:r>
          </a:p>
          <a:p>
            <a:pPr marL="342900" indent="-342900" algn="l" defTabSz="914400">
              <a:spcBef>
                <a:spcPts val="600"/>
              </a:spcBef>
              <a:buClrTx/>
              <a:buSzTx/>
              <a:buFont typeface="Arial" charset="0"/>
              <a:buChar char="•"/>
            </a:pPr>
            <a:r>
              <a:rPr lang="bg-BG" sz="2000">
                <a:solidFill>
                  <a:srgbClr val="000000"/>
                </a:solidFill>
                <a:latin typeface="Times New Roman" charset="0"/>
              </a:rPr>
              <a:t>Има необичайни модели на оцветяване, изискващи особено внимание</a:t>
            </a:r>
            <a:r>
              <a:rPr lang="bg-BG" sz="2000">
                <a:solidFill>
                  <a:srgbClr val="000000"/>
                </a:solidFill>
                <a:latin typeface="Imago" charset="0"/>
              </a:rPr>
              <a:t> 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476375" y="3001963"/>
            <a:ext cx="3560763" cy="701675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 b="1">
                <a:solidFill>
                  <a:srgbClr val="660033"/>
                </a:solidFill>
                <a:latin typeface="Times New Roman" charset="0"/>
              </a:rPr>
              <a:t>Промяна в дефиницията за ИХХ </a:t>
            </a:r>
            <a:r>
              <a:rPr lang="en-US" sz="2000" b="1">
                <a:solidFill>
                  <a:srgbClr val="660033"/>
                </a:solidFill>
                <a:latin typeface="Times New Roman" charset="0"/>
              </a:rPr>
              <a:t> 2+ 2018</a:t>
            </a:r>
            <a:endParaRPr lang="fr-FR" sz="2000" b="1">
              <a:solidFill>
                <a:srgbClr val="660033"/>
              </a:solidFill>
              <a:latin typeface="Times New Roman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6513" y="3595688"/>
            <a:ext cx="3848100" cy="2822575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txBody>
          <a:bodyPr/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Times New Roman" charset="0"/>
              </a:rPr>
              <a:t>3+ (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интензивно мембранно оцв. 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&gt;10% 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от инвазивния тумор </a:t>
            </a:r>
          </a:p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Негативно-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0 </a:t>
            </a:r>
            <a:r>
              <a:rPr lang="bg-BG" sz="1800" b="1">
                <a:solidFill>
                  <a:srgbClr val="000000"/>
                </a:solidFill>
                <a:latin typeface="Times New Roman" charset="0"/>
              </a:rPr>
              <a:t>или</a:t>
            </a:r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 1+ :</a:t>
            </a:r>
          </a:p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800">
                <a:solidFill>
                  <a:srgbClr val="000000"/>
                </a:solidFill>
                <a:latin typeface="Times New Roman" charset="0"/>
              </a:rPr>
              <a:t>ИХХ 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 0: 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без оцветяване или непълно мембранно 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 ≤ 10%</a:t>
            </a:r>
            <a:endParaRPr lang="bg-BG" sz="1800">
              <a:solidFill>
                <a:srgbClr val="000000"/>
              </a:solidFill>
              <a:latin typeface="Times New Roman" charset="0"/>
            </a:endParaRPr>
          </a:p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Times New Roman" charset="0"/>
              </a:rPr>
              <a:t> 1+: 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много слабо, непълно мембранно оцв.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 &gt; 10% 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от туморните клетки</a:t>
            </a:r>
            <a:endParaRPr lang="fr-FR" sz="1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116513" y="3001963"/>
            <a:ext cx="3848100" cy="457200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bg-BG" b="1">
                <a:solidFill>
                  <a:schemeClr val="tx1"/>
                </a:solidFill>
                <a:latin typeface="Times New Roman" charset="0"/>
              </a:rPr>
              <a:t>Непроменени- </a:t>
            </a:r>
            <a:r>
              <a:rPr lang="fr-FR" b="1">
                <a:solidFill>
                  <a:schemeClr val="tx1"/>
                </a:solidFill>
                <a:latin typeface="Times New Roman" charset="0"/>
              </a:rPr>
              <a:t>3+, 1+</a:t>
            </a:r>
            <a:r>
              <a:rPr lang="bg-BG" b="1">
                <a:solidFill>
                  <a:schemeClr val="tx1"/>
                </a:solidFill>
                <a:latin typeface="Times New Roman" charset="0"/>
              </a:rPr>
              <a:t> и </a:t>
            </a:r>
            <a:r>
              <a:rPr lang="fr-FR" b="1">
                <a:solidFill>
                  <a:schemeClr val="tx1"/>
                </a:solidFill>
                <a:latin typeface="Times New Roman" charset="0"/>
              </a:rPr>
              <a:t>0</a:t>
            </a:r>
          </a:p>
        </p:txBody>
      </p:sp>
      <p:sp>
        <p:nvSpPr>
          <p:cNvPr id="23561" name="Rectangle 22"/>
          <p:cNvSpPr>
            <a:spLocks noChangeArrowheads="1"/>
          </p:cNvSpPr>
          <p:nvPr/>
        </p:nvSpPr>
        <p:spPr bwMode="auto">
          <a:xfrm>
            <a:off x="1371600" y="6308725"/>
            <a:ext cx="7664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82DA"/>
                </a:solidFill>
                <a:latin typeface="Times New Roman" charset="0"/>
                <a:cs typeface="Times New Roman" charset="0"/>
              </a:rPr>
              <a:t>Arch Path Lab Med 2018</a:t>
            </a:r>
            <a:endParaRPr lang="en-US" sz="1200">
              <a:solidFill>
                <a:srgbClr val="0082DA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356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96975"/>
            <a:ext cx="2352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1447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9"/>
          <p:cNvSpPr>
            <a:spLocks noChangeArrowheads="1"/>
          </p:cNvSpPr>
          <p:nvPr/>
        </p:nvSpPr>
        <p:spPr bwMode="auto">
          <a:xfrm>
            <a:off x="1908175" y="492125"/>
            <a:ext cx="698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800" b="1">
                <a:solidFill>
                  <a:srgbClr val="000000"/>
                </a:solidFill>
                <a:latin typeface="Times New Roman" charset="0"/>
              </a:rPr>
              <a:t>       </a:t>
            </a:r>
            <a:r>
              <a:rPr lang="en-US" sz="2800" b="1">
                <a:solidFill>
                  <a:srgbClr val="000000"/>
                </a:solidFill>
                <a:latin typeface="Times New Roman" charset="0"/>
              </a:rPr>
              <a:t>ASCO/CAP 2013 </a:t>
            </a:r>
            <a:r>
              <a:rPr lang="bg-BG" sz="2800" b="1">
                <a:solidFill>
                  <a:srgbClr val="000000"/>
                </a:solidFill>
                <a:latin typeface="Times New Roman" charset="0"/>
                <a:sym typeface="Wingdings" charset="0"/>
              </a:rPr>
              <a:t>и </a:t>
            </a:r>
            <a:r>
              <a:rPr lang="en-US" sz="2800" b="1">
                <a:solidFill>
                  <a:srgbClr val="C00000"/>
                </a:solidFill>
                <a:latin typeface="Times New Roman" charset="0"/>
                <a:sym typeface="Wingdings" charset="0"/>
              </a:rPr>
              <a:t>2018 </a:t>
            </a:r>
            <a:r>
              <a:rPr lang="bg-BG" sz="2800" b="1">
                <a:solidFill>
                  <a:srgbClr val="C00000"/>
                </a:solidFill>
                <a:latin typeface="Times New Roman" charset="0"/>
                <a:sym typeface="Wingdings" charset="0"/>
              </a:rPr>
              <a:t>промени</a:t>
            </a:r>
            <a:endParaRPr lang="en-US" sz="2800" b="1" baseline="3000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913" y="3389313"/>
            <a:ext cx="3271837" cy="2551112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txBody>
          <a:bodyPr/>
          <a:lstStyle/>
          <a:p>
            <a:pPr algn="l" defTabSz="914400" eaLnBrk="0" hangingPunct="0">
              <a:buClrTx/>
              <a:buSzTx/>
              <a:buFontTx/>
              <a:buNone/>
            </a:pPr>
            <a:r>
              <a:rPr lang="en-US" sz="1800">
                <a:solidFill>
                  <a:srgbClr val="0070C0"/>
                </a:solidFill>
                <a:latin typeface="Times New Roman" charset="0"/>
              </a:rPr>
              <a:t>(</a:t>
            </a:r>
            <a:r>
              <a:rPr lang="bg-BG" sz="1800" b="1">
                <a:solidFill>
                  <a:srgbClr val="0070C0"/>
                </a:solidFill>
                <a:latin typeface="Times New Roman" charset="0"/>
              </a:rPr>
              <a:t>ИХХ </a:t>
            </a:r>
            <a:r>
              <a:rPr lang="en-US" sz="1800" b="1">
                <a:solidFill>
                  <a:srgbClr val="0070C0"/>
                </a:solidFill>
                <a:latin typeface="Times New Roman" charset="0"/>
              </a:rPr>
              <a:t>2+) </a:t>
            </a:r>
            <a:r>
              <a:rPr lang="bg-BG" sz="1800" b="1">
                <a:solidFill>
                  <a:srgbClr val="0070C0"/>
                </a:solidFill>
                <a:latin typeface="Times New Roman" charset="0"/>
              </a:rPr>
              <a:t>ДВУСМИСЛЕН РЕЗУЛТАТ</a:t>
            </a:r>
            <a:r>
              <a:rPr lang="bg-BG" sz="1800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изисква „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reflex test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“ с алтернативен метод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: “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циркумференциално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’’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непълно мембранно, слабо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/ 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умерено в 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&gt;10%  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или</a:t>
            </a:r>
          </a:p>
          <a:p>
            <a:pPr algn="l" defTabSz="914400" eaLnBrk="0" hangingPunct="0">
              <a:buClrTx/>
              <a:buSzTx/>
              <a:buFontTx/>
              <a:buNone/>
            </a:pPr>
            <a:r>
              <a:rPr lang="bg-BG" sz="1800">
                <a:solidFill>
                  <a:srgbClr val="000000"/>
                </a:solidFill>
                <a:latin typeface="Times New Roman" charset="0"/>
              </a:rPr>
              <a:t> пълно, интензивно в 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≤10% 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 в  инвазивния тумор. </a:t>
            </a:r>
            <a:endParaRPr lang="en-US" sz="1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3350" y="2955925"/>
            <a:ext cx="3200400" cy="400050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CAP 2013</a:t>
            </a:r>
            <a:r>
              <a:rPr lang="bg-BG" sz="2000" b="1">
                <a:solidFill>
                  <a:srgbClr val="000000"/>
                </a:solidFill>
                <a:latin typeface="Times New Roman" charset="0"/>
              </a:rPr>
              <a:t> препоръки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 </a:t>
            </a:r>
            <a:endParaRPr lang="fr-FR" sz="20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4603750" y="3389313"/>
            <a:ext cx="4360863" cy="2589212"/>
          </a:xfrm>
          <a:prstGeom prst="rect">
            <a:avLst/>
          </a:prstGeom>
          <a:solidFill>
            <a:schemeClr val="accent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914400" eaLnBrk="0" hangingPunct="0">
              <a:buClrTx/>
              <a:buSzTx/>
            </a:pPr>
            <a:r>
              <a:rPr lang="bg-BG" sz="1600">
                <a:solidFill>
                  <a:srgbClr val="000000"/>
                </a:solidFill>
                <a:latin typeface="Times New Roman" charset="0"/>
              </a:rPr>
              <a:t>ИХХ</a:t>
            </a:r>
            <a:r>
              <a:rPr lang="en-US" sz="1600">
                <a:solidFill>
                  <a:srgbClr val="000000"/>
                </a:solidFill>
                <a:latin typeface="Times New Roman" charset="0"/>
              </a:rPr>
              <a:t>: (2+) </a:t>
            </a:r>
            <a:r>
              <a:rPr lang="bg-BG" sz="1600" b="1">
                <a:solidFill>
                  <a:srgbClr val="000000"/>
                </a:solidFill>
                <a:latin typeface="Times New Roman" charset="0"/>
              </a:rPr>
              <a:t>ДВУСМИСЛЕН РЕЗУЛТАТ </a:t>
            </a:r>
            <a:r>
              <a:rPr lang="bg-BG" sz="1600">
                <a:solidFill>
                  <a:srgbClr val="000000"/>
                </a:solidFill>
                <a:latin typeface="Times New Roman" charset="0"/>
              </a:rPr>
              <a:t>изисква „</a:t>
            </a:r>
            <a:r>
              <a:rPr lang="en-US" sz="1600">
                <a:solidFill>
                  <a:srgbClr val="000000"/>
                </a:solidFill>
                <a:latin typeface="Times New Roman" charset="0"/>
              </a:rPr>
              <a:t>reflex test</a:t>
            </a:r>
            <a:r>
              <a:rPr lang="bg-BG" sz="1600">
                <a:solidFill>
                  <a:srgbClr val="000000"/>
                </a:solidFill>
                <a:latin typeface="Times New Roman" charset="0"/>
              </a:rPr>
              <a:t>“ с алтернативен</a:t>
            </a:r>
            <a:r>
              <a:rPr lang="en-US" sz="16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1600">
                <a:solidFill>
                  <a:srgbClr val="000000"/>
                </a:solidFill>
                <a:latin typeface="Times New Roman" charset="0"/>
              </a:rPr>
              <a:t>метод</a:t>
            </a:r>
            <a:r>
              <a:rPr lang="en-US" sz="1600">
                <a:solidFill>
                  <a:srgbClr val="000000"/>
                </a:solidFill>
                <a:latin typeface="Times New Roman" charset="0"/>
              </a:rPr>
              <a:t>-</a:t>
            </a:r>
            <a:r>
              <a:rPr lang="bg-BG" sz="16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.Класически вариант- слабо/умерено, пълно мембранно оцв.в 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&gt;10% 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от инв. ту.</a:t>
            </a:r>
          </a:p>
          <a:p>
            <a:pPr algn="l" defTabSz="914400" eaLnBrk="0" hangingPunct="0">
              <a:buClrTx/>
              <a:buSzTx/>
              <a:buFontTx/>
              <a:buNone/>
            </a:pPr>
            <a:r>
              <a:rPr lang="bg-BG" sz="1800">
                <a:solidFill>
                  <a:srgbClr val="000000"/>
                </a:solidFill>
                <a:latin typeface="Times New Roman" charset="0"/>
              </a:rPr>
              <a:t>2. Редки модели-(микропапиларен) непълно- базолатерално, може да има</a:t>
            </a:r>
            <a:r>
              <a:rPr lang="bg-BG" sz="1800" b="1">
                <a:latin typeface="Imago" charset="0"/>
              </a:rPr>
              <a:t> </a:t>
            </a:r>
            <a:r>
              <a:rPr lang="bg-BG" sz="1800" b="1">
                <a:solidFill>
                  <a:srgbClr val="FF0000"/>
                </a:solidFill>
                <a:latin typeface="Times New Roman" charset="0"/>
              </a:rPr>
              <a:t>амплификация  на  </a:t>
            </a:r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HER 2 </a:t>
            </a:r>
            <a:r>
              <a:rPr lang="bg-BG" sz="1800" b="1">
                <a:solidFill>
                  <a:srgbClr val="FF0000"/>
                </a:solidFill>
                <a:latin typeface="Times New Roman" charset="0"/>
              </a:rPr>
              <a:t>гена.</a:t>
            </a:r>
          </a:p>
          <a:p>
            <a:pPr algn="l" defTabSz="914400" eaLnBrk="0" hangingPunct="0">
              <a:buClrTx/>
              <a:buSzTx/>
              <a:buFontTx/>
              <a:buNone/>
            </a:pPr>
            <a:r>
              <a:rPr lang="bg-BG" sz="1800">
                <a:solidFill>
                  <a:schemeClr val="tx1"/>
                </a:solidFill>
                <a:latin typeface="Times New Roman" charset="0"/>
              </a:rPr>
              <a:t>3. 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Пълно, интензивно в </a:t>
            </a:r>
            <a:r>
              <a:rPr lang="en-US" sz="1800">
                <a:solidFill>
                  <a:srgbClr val="000000"/>
                </a:solidFill>
                <a:latin typeface="Times New Roman" charset="0"/>
              </a:rPr>
              <a:t>≤10% </a:t>
            </a:r>
            <a:r>
              <a:rPr lang="bg-BG" sz="1800">
                <a:solidFill>
                  <a:srgbClr val="000000"/>
                </a:solidFill>
                <a:latin typeface="Times New Roman" charset="0"/>
              </a:rPr>
              <a:t> в инвазивния тумор. </a:t>
            </a:r>
            <a:endParaRPr lang="en-US" sz="18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7500" y="1773238"/>
            <a:ext cx="8647113" cy="854075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 b="1">
                <a:solidFill>
                  <a:srgbClr val="FF0000"/>
                </a:solidFill>
                <a:latin typeface="Times New Roman" charset="0"/>
              </a:rPr>
              <a:t>ПРОМЯНА-</a:t>
            </a:r>
            <a:r>
              <a:rPr lang="bg-BG" sz="2000" b="1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2000" b="1">
                <a:solidFill>
                  <a:srgbClr val="FFFFFF"/>
                </a:solidFill>
                <a:latin typeface="Times New Roman" charset="0"/>
              </a:rPr>
              <a:t>HER2</a:t>
            </a:r>
            <a:endParaRPr lang="bg-BG" sz="2000" b="1">
              <a:solidFill>
                <a:srgbClr val="FFFFFF"/>
              </a:solidFill>
              <a:latin typeface="Times New Roman" charset="0"/>
            </a:endParaRP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 b="1">
                <a:solidFill>
                  <a:srgbClr val="FFFFFF"/>
                </a:solidFill>
                <a:latin typeface="Times New Roman" charset="0"/>
              </a:rPr>
              <a:t>за двусмислен резултат </a:t>
            </a:r>
            <a:r>
              <a:rPr lang="en-US" sz="2000" b="1">
                <a:solidFill>
                  <a:srgbClr val="FFFFFF"/>
                </a:solidFill>
                <a:latin typeface="Times New Roman" charset="0"/>
              </a:rPr>
              <a:t>–CAP-2018</a:t>
            </a:r>
            <a:endParaRPr lang="fr-FR" sz="20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40263" y="2989263"/>
            <a:ext cx="4395787" cy="400050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bg-BG" sz="2000" b="1">
                <a:solidFill>
                  <a:srgbClr val="FFC000"/>
                </a:solidFill>
                <a:latin typeface="Times New Roman" charset="0"/>
              </a:rPr>
              <a:t>Фокусирани промени</a:t>
            </a:r>
            <a:r>
              <a:rPr lang="bg-BG" sz="2000" b="1">
                <a:solidFill>
                  <a:srgbClr val="FFC000"/>
                </a:solidFill>
                <a:latin typeface="Imago" charset="0"/>
              </a:rPr>
              <a:t> </a:t>
            </a:r>
            <a:r>
              <a:rPr lang="en-US" sz="2000" b="1">
                <a:solidFill>
                  <a:srgbClr val="FFC000"/>
                </a:solidFill>
                <a:latin typeface="Imago" charset="0"/>
              </a:rPr>
              <a:t>–</a:t>
            </a:r>
            <a:r>
              <a:rPr lang="en-US" sz="2000" b="1">
                <a:solidFill>
                  <a:srgbClr val="FFC000"/>
                </a:solidFill>
                <a:latin typeface="Times New Roman" charset="0"/>
              </a:rPr>
              <a:t>CAP</a:t>
            </a:r>
            <a:r>
              <a:rPr lang="bg-BG" sz="2000" b="1">
                <a:solidFill>
                  <a:srgbClr val="FFC000"/>
                </a:solidFill>
                <a:latin typeface="Times New Roman" charset="0"/>
              </a:rPr>
              <a:t> </a:t>
            </a:r>
            <a:r>
              <a:rPr lang="en-US" sz="2000" b="1">
                <a:solidFill>
                  <a:srgbClr val="FFC000"/>
                </a:solidFill>
                <a:latin typeface="Times New Roman" charset="0"/>
              </a:rPr>
              <a:t>2018 </a:t>
            </a:r>
            <a:endParaRPr lang="fr-FR" sz="2000" b="1">
              <a:solidFill>
                <a:srgbClr val="FFC000"/>
              </a:solidFill>
              <a:latin typeface="Imago" charset="0"/>
            </a:endParaRPr>
          </a:p>
        </p:txBody>
      </p:sp>
      <p:sp>
        <p:nvSpPr>
          <p:cNvPr id="24584" name="Rectangle 1"/>
          <p:cNvSpPr>
            <a:spLocks noChangeArrowheads="1"/>
          </p:cNvSpPr>
          <p:nvPr/>
        </p:nvSpPr>
        <p:spPr bwMode="auto">
          <a:xfrm>
            <a:off x="1403350" y="5978525"/>
            <a:ext cx="7423150" cy="5238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bg-BG" sz="1400" b="1">
                <a:solidFill>
                  <a:srgbClr val="000000"/>
                </a:solidFill>
                <a:latin typeface="Times New Roman" charset="0"/>
              </a:rPr>
              <a:t>Ако рефлекс теста не получи </a:t>
            </a:r>
            <a:r>
              <a:rPr lang="en-US" sz="1400" b="1">
                <a:solidFill>
                  <a:srgbClr val="000000"/>
                </a:solidFill>
                <a:latin typeface="Times New Roman" charset="0"/>
              </a:rPr>
              <a:t>(+) </a:t>
            </a:r>
            <a:r>
              <a:rPr lang="bg-BG" sz="1400" b="1">
                <a:solidFill>
                  <a:srgbClr val="000000"/>
                </a:solidFill>
                <a:latin typeface="Times New Roman" charset="0"/>
              </a:rPr>
              <a:t>или </a:t>
            </a:r>
            <a:r>
              <a:rPr lang="en-US" sz="1400" b="1">
                <a:solidFill>
                  <a:srgbClr val="000000"/>
                </a:solidFill>
                <a:latin typeface="Times New Roman" charset="0"/>
              </a:rPr>
              <a:t> (-) HER2</a:t>
            </a:r>
            <a:r>
              <a:rPr lang="bg-BG" sz="1400" b="1">
                <a:solidFill>
                  <a:srgbClr val="000000"/>
                </a:solidFill>
                <a:latin typeface="Times New Roman" charset="0"/>
              </a:rPr>
              <a:t> резултат </a:t>
            </a:r>
            <a:r>
              <a:rPr lang="en-US" sz="14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bg-BG" sz="1400" b="1">
                <a:solidFill>
                  <a:srgbClr val="000000"/>
                </a:solidFill>
                <a:latin typeface="Times New Roman" charset="0"/>
              </a:rPr>
              <a:t>се ревизират клиничните и патологичните данни или  се назначават допълнителни тестове </a:t>
            </a:r>
            <a:r>
              <a:rPr lang="en-US" sz="1400" b="1">
                <a:solidFill>
                  <a:srgbClr val="000000"/>
                </a:solidFill>
                <a:latin typeface="Times New Roman" charset="0"/>
              </a:rPr>
              <a:t>.</a:t>
            </a: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398588" y="6391275"/>
            <a:ext cx="763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82DA"/>
                </a:solidFill>
                <a:latin typeface="Times New Roman" charset="0"/>
                <a:cs typeface="Times New Roman" charset="0"/>
              </a:rPr>
              <a:t>Arch Path Lab Med 2018 </a:t>
            </a:r>
          </a:p>
        </p:txBody>
      </p:sp>
      <p:pic>
        <p:nvPicPr>
          <p:cNvPr id="2458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052513"/>
            <a:ext cx="2352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oche">
  <a:themeElements>
    <a:clrScheme name="Roche 2">
      <a:dk1>
        <a:srgbClr val="000000"/>
      </a:dk1>
      <a:lt1>
        <a:srgbClr val="FFFFFF"/>
      </a:lt1>
      <a:dk2>
        <a:srgbClr val="969696"/>
      </a:dk2>
      <a:lt2>
        <a:srgbClr val="009900"/>
      </a:lt2>
      <a:accent1>
        <a:srgbClr val="FF7F00"/>
      </a:accent1>
      <a:accent2>
        <a:srgbClr val="0082DA"/>
      </a:accent2>
      <a:accent3>
        <a:srgbClr val="FFFFFF"/>
      </a:accent3>
      <a:accent4>
        <a:srgbClr val="000000"/>
      </a:accent4>
      <a:accent5>
        <a:srgbClr val="FFC0AA"/>
      </a:accent5>
      <a:accent6>
        <a:srgbClr val="0075C5"/>
      </a:accent6>
      <a:hlink>
        <a:srgbClr val="9933FF"/>
      </a:hlink>
      <a:folHlink>
        <a:srgbClr val="FF3300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lnDef>
  </a:objectDefaults>
  <a:extraClrSchemeLst>
    <a:extraClrScheme>
      <a:clrScheme name="Roche 1">
        <a:dk1>
          <a:srgbClr val="0099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0082DA"/>
        </a:accent2>
        <a:accent3>
          <a:srgbClr val="AAACCD"/>
        </a:accent3>
        <a:accent4>
          <a:srgbClr val="DADADA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009900"/>
        </a:lt2>
        <a:accent1>
          <a:srgbClr val="FF7F00"/>
        </a:accent1>
        <a:accent2>
          <a:srgbClr val="0082DA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тем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тем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12325</TotalTime>
  <Words>1925</Words>
  <Application>Microsoft Macintosh PowerPoint</Application>
  <PresentationFormat>On-screen Show (4:3)</PresentationFormat>
  <Paragraphs>235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Times New Roman</vt:lpstr>
      <vt:lpstr>Imago</vt:lpstr>
      <vt:lpstr>SimSun</vt:lpstr>
      <vt:lpstr>Calibri</vt:lpstr>
      <vt:lpstr>Wingdings</vt:lpstr>
      <vt:lpstr>Microsoft Sans Serif</vt:lpstr>
      <vt:lpstr>Проект по подразбиране</vt:lpstr>
      <vt:lpstr>Roche</vt:lpstr>
      <vt:lpstr> Фокус върху “фокусираните” промени в HER 2-диагностиката ASCO/CAP 2018</vt:lpstr>
      <vt:lpstr>    Формат на презентацията</vt:lpstr>
      <vt:lpstr>    Защо се налагат промени..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3 групи са в “сивата” зона        с метода на DISH-2, 3 и 4</vt:lpstr>
      <vt:lpstr>ASCO/CAP 2018**  Група 2 HER2/CEP1 7  ≥ 2.0 Среден брой  HER2 сигнали/клетка &lt; 4.0</vt:lpstr>
      <vt:lpstr>ASCO/CAP 2018**  Група 3 HER2/CEP1 7 &lt; 2.0 Среден брой  HER2 сигнали/клетка ≥ 6.0 </vt:lpstr>
      <vt:lpstr> Група 4 -No man’s land…  HER2/CEP17&lt; 2.0  Среден брой HER2 сигнали/клетка ≥ 4.0 но &lt; 6.0 </vt:lpstr>
      <vt:lpstr>PowerPoint Presentation</vt:lpstr>
      <vt:lpstr>PowerPoint Presentation</vt:lpstr>
      <vt:lpstr>PowerPoint Presentation</vt:lpstr>
      <vt:lpstr>PowerPoint Presentation</vt:lpstr>
      <vt:lpstr>Без повече двусмислени и неуточнени резултати-CAP 2018!! </vt:lpstr>
      <vt:lpstr>ASCO/CAP 2018 </vt:lpstr>
      <vt:lpstr>Подобряване на HER 2 диагностиката  </vt:lpstr>
      <vt:lpstr>  Методи за HER 2 диагностика 2018 </vt:lpstr>
      <vt:lpstr>PowerPoint Presentation</vt:lpstr>
      <vt:lpstr>PowerPoint Presentation</vt:lpstr>
      <vt:lpstr>PowerPoint Presentation</vt:lpstr>
      <vt:lpstr>PowerPoint Presentation</vt:lpstr>
      <vt:lpstr>Как се променя фокусът в HER 2 диагностиката?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Peter Zhelev</dc:creator>
  <cp:lastModifiedBy>Dimitar Kalev</cp:lastModifiedBy>
  <cp:revision>1169</cp:revision>
  <cp:lastPrinted>1899-12-30T00:00:00Z</cp:lastPrinted>
  <dcterms:created xsi:type="dcterms:W3CDTF">2007-04-02T02:11:51Z</dcterms:created>
  <dcterms:modified xsi:type="dcterms:W3CDTF">2018-10-02T16:26:16Z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